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401" r:id="rId3"/>
    <p:sldId id="405" r:id="rId4"/>
    <p:sldId id="410" r:id="rId5"/>
    <p:sldId id="411" r:id="rId6"/>
    <p:sldId id="346" r:id="rId7"/>
    <p:sldId id="347" r:id="rId8"/>
    <p:sldId id="390" r:id="rId9"/>
    <p:sldId id="394" r:id="rId10"/>
    <p:sldId id="395" r:id="rId11"/>
    <p:sldId id="399" r:id="rId12"/>
    <p:sldId id="400" r:id="rId13"/>
    <p:sldId id="416" r:id="rId14"/>
    <p:sldId id="417" r:id="rId15"/>
    <p:sldId id="418" r:id="rId16"/>
    <p:sldId id="419" r:id="rId17"/>
    <p:sldId id="412" r:id="rId18"/>
    <p:sldId id="443" r:id="rId19"/>
    <p:sldId id="452" r:id="rId20"/>
    <p:sldId id="456" r:id="rId21"/>
    <p:sldId id="457" r:id="rId22"/>
    <p:sldId id="396" r:id="rId23"/>
    <p:sldId id="535" r:id="rId24"/>
    <p:sldId id="536" r:id="rId25"/>
    <p:sldId id="537" r:id="rId26"/>
    <p:sldId id="538" r:id="rId27"/>
    <p:sldId id="539" r:id="rId28"/>
    <p:sldId id="540" r:id="rId29"/>
    <p:sldId id="406" r:id="rId30"/>
    <p:sldId id="413" r:id="rId31"/>
    <p:sldId id="363" r:id="rId32"/>
    <p:sldId id="364" r:id="rId33"/>
    <p:sldId id="380" r:id="rId34"/>
    <p:sldId id="458" r:id="rId35"/>
    <p:sldId id="459" r:id="rId36"/>
    <p:sldId id="460" r:id="rId37"/>
    <p:sldId id="461" r:id="rId38"/>
    <p:sldId id="398" r:id="rId39"/>
    <p:sldId id="337" r:id="rId40"/>
    <p:sldId id="370" r:id="rId41"/>
    <p:sldId id="385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372" r:id="rId52"/>
    <p:sldId id="373" r:id="rId53"/>
    <p:sldId id="392" r:id="rId54"/>
    <p:sldId id="471" r:id="rId55"/>
    <p:sldId id="353" r:id="rId56"/>
    <p:sldId id="354" r:id="rId57"/>
    <p:sldId id="453" r:id="rId58"/>
    <p:sldId id="472" r:id="rId59"/>
    <p:sldId id="374" r:id="rId60"/>
    <p:sldId id="454" r:id="rId61"/>
    <p:sldId id="375" r:id="rId62"/>
    <p:sldId id="376" r:id="rId63"/>
    <p:sldId id="455" r:id="rId64"/>
    <p:sldId id="377" r:id="rId65"/>
    <p:sldId id="378" r:id="rId66"/>
    <p:sldId id="473" r:id="rId67"/>
    <p:sldId id="369" r:id="rId68"/>
    <p:sldId id="474" r:id="rId69"/>
    <p:sldId id="475" r:id="rId70"/>
    <p:sldId id="382" r:id="rId71"/>
    <p:sldId id="383" r:id="rId72"/>
    <p:sldId id="476" r:id="rId73"/>
    <p:sldId id="386" r:id="rId74"/>
    <p:sldId id="355" r:id="rId75"/>
    <p:sldId id="356" r:id="rId76"/>
    <p:sldId id="393" r:id="rId77"/>
    <p:sldId id="361" r:id="rId78"/>
    <p:sldId id="362" r:id="rId79"/>
    <p:sldId id="478" r:id="rId80"/>
    <p:sldId id="367" r:id="rId81"/>
    <p:sldId id="368" r:id="rId82"/>
    <p:sldId id="479" r:id="rId83"/>
    <p:sldId id="480" r:id="rId84"/>
    <p:sldId id="481" r:id="rId85"/>
    <p:sldId id="388" r:id="rId86"/>
    <p:sldId id="482" r:id="rId87"/>
    <p:sldId id="483" r:id="rId88"/>
    <p:sldId id="484" r:id="rId89"/>
    <p:sldId id="379" r:id="rId90"/>
    <p:sldId id="485" r:id="rId91"/>
    <p:sldId id="486" r:id="rId92"/>
    <p:sldId id="487" r:id="rId93"/>
    <p:sldId id="488" r:id="rId94"/>
    <p:sldId id="489" r:id="rId95"/>
    <p:sldId id="490" r:id="rId96"/>
    <p:sldId id="491" r:id="rId97"/>
    <p:sldId id="492" r:id="rId98"/>
    <p:sldId id="493" r:id="rId99"/>
    <p:sldId id="494" r:id="rId100"/>
    <p:sldId id="495" r:id="rId101"/>
    <p:sldId id="496" r:id="rId102"/>
    <p:sldId id="497" r:id="rId103"/>
    <p:sldId id="498" r:id="rId104"/>
    <p:sldId id="499" r:id="rId105"/>
    <p:sldId id="500" r:id="rId106"/>
    <p:sldId id="501" r:id="rId107"/>
    <p:sldId id="381" r:id="rId108"/>
    <p:sldId id="504" r:id="rId109"/>
    <p:sldId id="502" r:id="rId110"/>
    <p:sldId id="503" r:id="rId111"/>
    <p:sldId id="505" r:id="rId112"/>
    <p:sldId id="506" r:id="rId113"/>
    <p:sldId id="507" r:id="rId114"/>
    <p:sldId id="508" r:id="rId115"/>
    <p:sldId id="510" r:id="rId116"/>
    <p:sldId id="511" r:id="rId117"/>
    <p:sldId id="512" r:id="rId118"/>
    <p:sldId id="513" r:id="rId119"/>
    <p:sldId id="514" r:id="rId120"/>
    <p:sldId id="515" r:id="rId121"/>
    <p:sldId id="516" r:id="rId122"/>
    <p:sldId id="517" r:id="rId123"/>
    <p:sldId id="518" r:id="rId124"/>
    <p:sldId id="519" r:id="rId125"/>
    <p:sldId id="520" r:id="rId126"/>
    <p:sldId id="522" r:id="rId127"/>
    <p:sldId id="523" r:id="rId128"/>
    <p:sldId id="524" r:id="rId129"/>
    <p:sldId id="525" r:id="rId130"/>
    <p:sldId id="526" r:id="rId131"/>
    <p:sldId id="415" r:id="rId132"/>
    <p:sldId id="547" r:id="rId133"/>
    <p:sldId id="447" r:id="rId134"/>
    <p:sldId id="529" r:id="rId135"/>
    <p:sldId id="530" r:id="rId136"/>
    <p:sldId id="531" r:id="rId137"/>
    <p:sldId id="532" r:id="rId138"/>
    <p:sldId id="541" r:id="rId139"/>
    <p:sldId id="542" r:id="rId140"/>
    <p:sldId id="543" r:id="rId141"/>
    <p:sldId id="544" r:id="rId142"/>
    <p:sldId id="545" r:id="rId143"/>
    <p:sldId id="546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401"/>
          </p14:sldIdLst>
        </p14:section>
        <p14:section name="Phase 2" id="{FA304B59-C5FA-4AE2-8956-E590518DE89B}">
          <p14:sldIdLst>
            <p14:sldId id="405"/>
            <p14:sldId id="410"/>
            <p14:sldId id="411"/>
            <p14:sldId id="346"/>
            <p14:sldId id="347"/>
            <p14:sldId id="390"/>
            <p14:sldId id="394"/>
            <p14:sldId id="395"/>
            <p14:sldId id="399"/>
            <p14:sldId id="400"/>
            <p14:sldId id="416"/>
            <p14:sldId id="417"/>
            <p14:sldId id="418"/>
            <p14:sldId id="419"/>
            <p14:sldId id="412"/>
            <p14:sldId id="443"/>
            <p14:sldId id="452"/>
            <p14:sldId id="456"/>
            <p14:sldId id="457"/>
            <p14:sldId id="396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Phase 3 Test" id="{950E63A3-D4F0-4C9A-BDDE-0D1E1B413A0D}">
          <p14:sldIdLst>
            <p14:sldId id="406"/>
            <p14:sldId id="413"/>
            <p14:sldId id="363"/>
            <p14:sldId id="364"/>
            <p14:sldId id="380"/>
            <p14:sldId id="458"/>
            <p14:sldId id="459"/>
            <p14:sldId id="460"/>
            <p14:sldId id="461"/>
            <p14:sldId id="398"/>
            <p14:sldId id="337"/>
            <p14:sldId id="370"/>
            <p14:sldId id="385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372"/>
            <p14:sldId id="373"/>
            <p14:sldId id="392"/>
          </p14:sldIdLst>
        </p14:section>
        <p14:section name="Cable RFImp Sensitivity Test" id="{A37397F2-9732-430A-B89B-FCB621D7D397}">
          <p14:sldIdLst>
            <p14:sldId id="471"/>
            <p14:sldId id="353"/>
            <p14:sldId id="354"/>
            <p14:sldId id="453"/>
            <p14:sldId id="472"/>
            <p14:sldId id="374"/>
            <p14:sldId id="454"/>
            <p14:sldId id="375"/>
            <p14:sldId id="376"/>
            <p14:sldId id="455"/>
            <p14:sldId id="377"/>
            <p14:sldId id="378"/>
            <p14:sldId id="473"/>
            <p14:sldId id="369"/>
            <p14:sldId id="474"/>
            <p14:sldId id="475"/>
            <p14:sldId id="382"/>
            <p14:sldId id="383"/>
            <p14:sldId id="476"/>
            <p14:sldId id="386"/>
          </p14:sldIdLst>
        </p14:section>
        <p14:section name="Cable RFImp Narrow Blocking Test" id="{854DC95D-A79E-4E45-AB9D-DC44D4146B9C}">
          <p14:sldIdLst>
            <p14:sldId id="355"/>
            <p14:sldId id="356"/>
            <p14:sldId id="393"/>
            <p14:sldId id="361"/>
            <p14:sldId id="362"/>
            <p14:sldId id="478"/>
            <p14:sldId id="367"/>
            <p14:sldId id="368"/>
            <p14:sldId id="479"/>
            <p14:sldId id="480"/>
            <p14:sldId id="481"/>
            <p14:sldId id="388"/>
            <p14:sldId id="482"/>
            <p14:sldId id="483"/>
            <p14:sldId id="484"/>
            <p14:sldId id="379"/>
            <p14:sldId id="485"/>
          </p14:sldIdLst>
        </p14:section>
        <p14:section name="Cable RFImp General Blocking Test" id="{287A9A39-84C9-4215-8FD5-E9588144749A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381"/>
            <p14:sldId id="504"/>
            <p14:sldId id="502"/>
            <p14:sldId id="503"/>
          </p14:sldIdLst>
        </p14:section>
        <p14:section name="Cable RFImp Intermodulation Test" id="{8BA5D7BF-B4C7-4A79-96C6-2126436BF887}">
          <p14:sldIdLst>
            <p14:sldId id="505"/>
            <p14:sldId id="506"/>
            <p14:sldId id="507"/>
            <p14:sldId id="508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2"/>
            <p14:sldId id="523"/>
            <p14:sldId id="524"/>
            <p14:sldId id="525"/>
            <p14:sldId id="526"/>
          </p14:sldIdLst>
        </p14:section>
        <p14:section name="OTA RFImp Test" id="{191D714B-CA31-4DB9-A89F-A8788FF67BEA}">
          <p14:sldIdLst>
            <p14:sldId id="415"/>
            <p14:sldId id="547"/>
            <p14:sldId id="447"/>
            <p14:sldId id="529"/>
            <p14:sldId id="530"/>
            <p14:sldId id="531"/>
            <p14:sldId id="532"/>
            <p14:sldId id="541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Sensitivity Ideal Signal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7344191" y="4322735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7344191" y="539678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91" y="1281136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9" y="1499975"/>
            <a:ext cx="5552211" cy="2769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6359F3-BAFF-43FA-B181-29CEC62F5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788"/>
          <a:stretch/>
        </p:blipFill>
        <p:spPr>
          <a:xfrm>
            <a:off x="340589" y="4539646"/>
            <a:ext cx="6238875" cy="6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81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-3.485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008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371BF-B740-4DF7-8A72-10057A3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391219" cy="2095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1C6310-7210-4779-BEC6-34FA149F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46" y="1218248"/>
            <a:ext cx="3584690" cy="2712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42E3B-AFB4-4BCD-96ED-7C92A443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36287"/>
            <a:ext cx="583882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E4DAF2-4A00-4786-96D3-E0216F95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646" y="5184012"/>
            <a:ext cx="46482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488D23-75BE-442C-9AC6-912C3C27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06144"/>
            <a:ext cx="4114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52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E526BC-E7EA-450E-8FB5-F3C75282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739424"/>
            <a:ext cx="4722771" cy="2278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5EF35-A3C2-4111-93C0-6AAB836C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81647"/>
            <a:ext cx="5581650" cy="809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FF9F3-1A69-4DBB-98C6-2F392767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31" y="1323620"/>
            <a:ext cx="4073321" cy="31151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77C784-7B4B-4B9C-BF62-02098258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833" y="5361447"/>
            <a:ext cx="422910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5CEE8-45A9-4EBE-B230-EAB789CD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833" y="4410221"/>
            <a:ext cx="33909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35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61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EFF04-902D-4F33-AC3F-7DF85DDB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4634"/>
            <a:ext cx="5103186" cy="2514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744052-EBEB-4946-8778-F30D1175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40"/>
          <a:stretch/>
        </p:blipFill>
        <p:spPr>
          <a:xfrm>
            <a:off x="449201" y="4171936"/>
            <a:ext cx="5103187" cy="904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47F5D-4C3B-4763-A076-C76B56B3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4715"/>
            <a:ext cx="3385862" cy="2617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70F9CA-F2EC-4FC9-9A15-37FD3D902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32570"/>
            <a:ext cx="46005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8303E6-529D-4435-8DFB-FED04424F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20915"/>
            <a:ext cx="3981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843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78CC8E-73A2-4272-8AB9-EBE48ECD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82" y="1328319"/>
            <a:ext cx="3843485" cy="293510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A2141D-25ED-41A0-8FA7-97A790D1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512386"/>
            <a:ext cx="4920502" cy="240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65D81-0214-450E-80F7-A1AE11DF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87"/>
          <a:stretch/>
        </p:blipFill>
        <p:spPr>
          <a:xfrm>
            <a:off x="449201" y="4433564"/>
            <a:ext cx="4641273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FF28CB-A8C2-4001-AE15-293B67C9C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82" y="5405192"/>
            <a:ext cx="4476750" cy="552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5461E-6236-4C10-865A-FFBE0384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2" y="4422164"/>
            <a:ext cx="371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44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7947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F5B5B-A748-494A-8AE0-84B0D378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4700569" cy="2243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835933-FD21-4A10-9681-7E14B3D7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3317"/>
            <a:ext cx="53816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F3652-57CD-4804-99E9-E23BC437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53188"/>
            <a:ext cx="3442993" cy="26484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0F49DE-1A6B-41D0-B1D4-86E0D75B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4501"/>
            <a:ext cx="469582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56DF99-A253-45EC-A62E-3D6EABDDD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90279"/>
            <a:ext cx="3924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4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5BFF16-1F04-493D-9A02-8ACA5B98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4749113" cy="2268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B18AD4-EF41-4246-A386-F7EE8A68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90" y="1370282"/>
            <a:ext cx="3240857" cy="2460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89B9A1-EFDE-4547-BF10-35CC47F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90" y="4943353"/>
            <a:ext cx="41052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7AE12-A704-449B-9836-FA0A817C7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90" y="4065702"/>
            <a:ext cx="392430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723A61-9820-4B03-9E21-7BE55001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7652"/>
            <a:ext cx="48482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3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103E3-24D5-4348-943E-835BD79F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8076"/>
            <a:ext cx="4696356" cy="2258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7CB71-50D8-49E3-8237-8B8F44DA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4099"/>
            <a:ext cx="5181600" cy="88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F476BF-1452-43BC-B339-5748C07E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7544"/>
            <a:ext cx="3881776" cy="3008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FCF4A5-3CAD-4A0B-846C-2DF54675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87443"/>
            <a:ext cx="41433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0F06BF-A143-4CCF-A4C8-C8BF2D7EC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7863"/>
            <a:ext cx="4600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Test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Narrow Blocking Ideal Signal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5"/>
            <a:ext cx="5067679" cy="25379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12" y="119726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2" y="5256672"/>
            <a:ext cx="4676775" cy="119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112" y="4187921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253801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29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B9B55-7E63-4CE9-A4C7-5180B770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062067" cy="2434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3104EB-0BEC-4DBD-8C31-981AA1E1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31302"/>
            <a:ext cx="5391150" cy="828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64BB6-CCEE-410D-B99C-BE832952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572" y="1375918"/>
            <a:ext cx="3556923" cy="2696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55E46F-887E-4734-AA1D-CB5F7862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572" y="5280220"/>
            <a:ext cx="38766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E25DD-0323-41ED-AC3B-C07920960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572" y="4382148"/>
            <a:ext cx="4152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602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0074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1D7F3B-4F86-4DA0-AD15-06C7C30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21270"/>
            <a:ext cx="4110335" cy="3117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D2B2C8-F6E5-46FF-8B40-5C71474B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787304"/>
            <a:ext cx="4229100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B3C439-C0D0-4279-8CEA-6F6AC894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2641844"/>
            <a:ext cx="4905375" cy="876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E9B71E-E161-46BC-A71F-C259C470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7108"/>
            <a:ext cx="5838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90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0B03CD-DBF4-4394-B3FE-56B64214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005825" cy="3000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A421CB-E7BF-46C6-83FC-0B604456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26" y="4509921"/>
            <a:ext cx="630555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57495B-A986-4042-9225-B8C9912F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771" y="2161785"/>
            <a:ext cx="4219575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35C02-85DE-4A0E-826F-DBF6238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71" y="3421543"/>
            <a:ext cx="3733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90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6173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CAD684-BF65-458D-90C7-54F7A0EE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1885"/>
            <a:ext cx="4414642" cy="21132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B4C6A6-2DF4-48EB-A60E-1C8C20DC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99" y="1381333"/>
            <a:ext cx="3760851" cy="28182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C70397-CC5D-4C00-BA80-16F35085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76" y="4303112"/>
            <a:ext cx="5305425" cy="800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77C4DE-AD2B-4631-9DA8-68801A99E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76" y="5403779"/>
            <a:ext cx="3876675" cy="742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61365CF-1474-4F48-8729-4D725B27A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869174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7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EF4FC2-D641-4C5A-98FB-D169A69A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217067" cy="2024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0B433F-322F-434C-82ED-21DE9075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71" y="1370282"/>
            <a:ext cx="3844910" cy="2887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FA1321-B33E-496C-8829-D64579B9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785" y="4601893"/>
            <a:ext cx="3571875" cy="70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0D465E-29E0-4859-B5D3-EB0B0C31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785" y="5418597"/>
            <a:ext cx="4171950" cy="8477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D9306F-93C1-429B-B87E-88D55D6E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66097"/>
            <a:ext cx="6191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895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-1.758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0374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694F1-40A7-465D-A626-A3C37886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79051" cy="1836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8349FB-98CA-4C56-A953-9DC77A37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64" y="5047508"/>
            <a:ext cx="47910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E9DFF3-C6CC-4129-95AA-19A6302D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64" y="4084495"/>
            <a:ext cx="381952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230E4-6794-4678-A8B7-956BE5188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465748"/>
            <a:ext cx="5857875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60B0D8-3F58-4E8F-B8FB-8C85A102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61" y="1439752"/>
            <a:ext cx="3425465" cy="25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69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657BAD-CB16-49DE-ACD3-62D7FC93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414271" cy="26127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6B70A-2367-4D99-AC50-8F3B3199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99" y="1342372"/>
            <a:ext cx="3157662" cy="2357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03F01A-A66E-4D27-BF0C-5A314E27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74" y="4177033"/>
            <a:ext cx="4000500" cy="714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2B4966-2B35-4049-8190-94CFE930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74" y="5148915"/>
            <a:ext cx="3514725" cy="733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F620C6-F93D-4B62-9AD0-272D12DB3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547965"/>
            <a:ext cx="5981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9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Narrow Blocking Ideal Signal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7" y="1343281"/>
            <a:ext cx="3378200" cy="2877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555527" cy="2307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674849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917" y="4249624"/>
            <a:ext cx="2905125" cy="805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917" y="5128956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1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-5.935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612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A549F7-9309-41B8-8751-5FCF66D8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2" y="4587588"/>
            <a:ext cx="56769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60CDC-EEBA-4442-A993-5C7AC1B9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1587652"/>
            <a:ext cx="4801529" cy="3599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CB11B8-644B-46C9-AC8F-33DAE693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587652"/>
            <a:ext cx="4486275" cy="1009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80B06-471D-4113-8CEA-27701B53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2971800"/>
            <a:ext cx="487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219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8994A6-6218-4F81-96D6-693B157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198" y="1789472"/>
            <a:ext cx="33623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789D91-CC85-4CC8-AAE1-68945A59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98" y="3323030"/>
            <a:ext cx="4181475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2EB4E-A79D-41F3-B6A8-2EB1060A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198" y="4777202"/>
            <a:ext cx="6324600" cy="1133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7A5107-AE56-476F-9AD5-10034455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779593"/>
            <a:ext cx="4528152" cy="33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414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470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D98531-80E1-48B2-85B8-E72B7F5A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549490"/>
            <a:ext cx="4529199" cy="216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366FE-E94F-4281-9FD9-F71043D2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02" y="1370282"/>
            <a:ext cx="4114800" cy="3088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7834A1-715D-4AED-A2E5-D6F9E8E0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02" y="4463721"/>
            <a:ext cx="426720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9C52E1-2DAF-4F71-A655-830D26B8E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02" y="5247201"/>
            <a:ext cx="4895850" cy="86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F67B56-6076-4D17-84A1-2F196F66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16096"/>
            <a:ext cx="5581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091908-FD80-48DE-9185-26DEAAD6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99796"/>
            <a:ext cx="5300544" cy="2551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18F33-B93E-4481-9CC8-D65F6DF8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84068"/>
            <a:ext cx="6334125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6E3FCD-DACA-430F-AF44-5593402F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896" y="1370282"/>
            <a:ext cx="3845106" cy="2882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77A4FB-57D6-48EE-A9A7-EDC14AFEE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96" y="4509279"/>
            <a:ext cx="3552825" cy="619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97808-2C00-4EDC-9C6F-6C2582EE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896" y="540001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27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137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BB07D9-F161-4CCF-AE4A-40B4227B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280878" cy="155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63B51A-C754-487B-8EDF-D0B6793A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555967"/>
            <a:ext cx="5743575" cy="971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B6810-3B47-4E86-832C-8642905E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47" y="1370282"/>
            <a:ext cx="3491551" cy="2616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C442BB-4022-4C05-9B47-BE593E3C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47" y="4454999"/>
            <a:ext cx="432435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AE4B3F-D96C-41D0-A998-32FC0FEA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147" y="5479723"/>
            <a:ext cx="4953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213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11A858-6C6C-40B0-9000-40495D46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86468"/>
            <a:ext cx="5412779" cy="2582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BD4DB-4932-4247-96D0-5561FA2A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817"/>
            <a:ext cx="6124575" cy="962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E87176-D112-4215-84CB-2127FA70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09" y="4193414"/>
            <a:ext cx="3790950" cy="657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5D6A37-697C-4CEA-BBCC-2C3DB4D0F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829" y="5010792"/>
            <a:ext cx="4162425" cy="63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197833-63AC-425D-AF00-E5C84A14A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29" y="1538743"/>
            <a:ext cx="3133430" cy="23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55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47D486-D81F-476A-A706-09C945F1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0580"/>
            <a:ext cx="4535379" cy="2166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4B6D7D-CBAD-405F-9BF8-9411633F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9046"/>
            <a:ext cx="5562600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EA16B-CDAD-4D4A-9257-02BA8C5D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66" y="1370282"/>
            <a:ext cx="3265013" cy="2469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05AB75-E175-46CC-8585-F1A1C411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66" y="4019058"/>
            <a:ext cx="488632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EB85A7-AE9C-4DCA-B0E7-AB5434B1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66" y="4943980"/>
            <a:ext cx="42291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Test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General Blocking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4142"/>
            <a:ext cx="4933043" cy="234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92" y="1374142"/>
            <a:ext cx="3457575" cy="2632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91" y="4953464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91" y="4238937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96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F36BAF-8337-4887-B519-A2AFE571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1"/>
            <a:ext cx="3717563" cy="1787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EA8CD7-0AD1-4FC1-8DDA-08FF3DF7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459019"/>
            <a:ext cx="6181725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EF0E31-7B7C-40FF-BBF1-696E7A7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7" y="1485694"/>
            <a:ext cx="3321868" cy="2493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D800F6-C66F-43F4-B2F7-D4D38E09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887" y="4459019"/>
            <a:ext cx="42386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978D37-88E1-4513-8968-CD75578B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87" y="5234083"/>
            <a:ext cx="3571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95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1364A-E1AF-4562-9ED1-F6B271EF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6D1359-0A1F-4B94-A835-BA6EC9C8BA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3CD2F55-313A-4FB3-9CCF-6FFA1D00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Para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4134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1376B8-22C1-47FC-84BB-EAC21B133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4A9A52-B65D-47D9-A95D-6485AB85B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DB8F3C-4B6B-42B7-BCC8-47D613B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085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B65C2-1E69-4970-ACD3-6AD8A1A16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5887A-6B43-4CF7-9D44-0403F35D0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DF622B-254B-4909-9406-B00D5564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/>
          <a:stretch/>
        </p:blipFill>
        <p:spPr>
          <a:xfrm>
            <a:off x="449201" y="1509163"/>
            <a:ext cx="3208399" cy="2019007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837ADEE-9378-4102-90E5-C9D0C4F3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Tx </a:t>
            </a:r>
            <a:r>
              <a:rPr lang="en-US" altLang="zh-CN" dirty="0" err="1"/>
              <a:t>RFImp</a:t>
            </a:r>
            <a:endParaRPr lang="zh-CN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132DF07-5392-42EB-B64B-E97CBBB71417}"/>
              </a:ext>
            </a:extLst>
          </p:cNvPr>
          <p:cNvSpPr txBox="1"/>
          <p:nvPr/>
        </p:nvSpPr>
        <p:spPr>
          <a:xfrm>
            <a:off x="863523" y="3528170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EVM=-34.409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offset=-35.376</a:t>
            </a: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F8E9D3BC-2DB2-480D-A271-CBDE8EBC50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9201" y="4872587"/>
            <a:ext cx="6467475" cy="95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F1A41F-F5A1-4DCD-B84F-6A398DE1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509163"/>
            <a:ext cx="3452813" cy="2790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A7E048-B3CE-435C-A4EE-AE262A66C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353" y="1582839"/>
            <a:ext cx="3338869" cy="271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59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E8CC8-85A0-499E-B77C-7B0E1A4015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459107"/>
            <a:ext cx="3097397" cy="193587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4F2F5-08F3-490A-B401-39733F8E9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E00D8-FF1D-4768-8BEB-39B1EE7B10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A6B810-92F1-4978-97FA-6376EF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Tx </a:t>
            </a:r>
            <a:r>
              <a:rPr lang="en-US" altLang="zh-CN" dirty="0" err="1"/>
              <a:t>RFImp</a:t>
            </a:r>
            <a:endParaRPr lang="zh-CN" altLang="en-US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8C01D91-95DE-4302-B002-B1D0F7243F6E}"/>
              </a:ext>
            </a:extLst>
          </p:cNvPr>
          <p:cNvSpPr txBox="1"/>
          <p:nvPr/>
        </p:nvSpPr>
        <p:spPr>
          <a:xfrm>
            <a:off x="844001" y="3463021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EVM=-34.924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offset=-35.443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D7FF96-3D79-4491-A6DB-C6E58288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0" y="4234173"/>
            <a:ext cx="7854290" cy="185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E96E75-6696-4AF0-AC03-4C973166E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49" y="1395341"/>
            <a:ext cx="3386936" cy="2758000"/>
          </a:xfrm>
          <a:prstGeom prst="rect">
            <a:avLst/>
          </a:prstGeo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A48EB4F0-C95F-4EC6-BB92-8DF438FC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328" y="1668585"/>
            <a:ext cx="4162904" cy="2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895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F9D0B-AFB9-4ED9-BED2-ACB614F69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354D3-EE36-4961-B7CB-818DBEB9D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974E8A-DC29-4F54-B88B-6157BA5D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219956-F349-4304-9FC8-DBB051CF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3921"/>
            <a:ext cx="6103999" cy="49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45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889610C-650E-4FEB-9090-0B0B632846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0347"/>
            <a:ext cx="3173054" cy="17590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1748DD-AB84-4ED4-9EC2-E9B331CBE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A319D8-435E-4CB9-8176-B8623A7218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46F248-DEEE-4A31-8CFB-7F30C49B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Sensitivity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AB752-AB64-41D2-802C-1F630451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87028"/>
            <a:ext cx="6210300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A6F057-2038-4FAC-9134-F10055A1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80347"/>
            <a:ext cx="2520430" cy="2652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ADAB0D-4A58-406F-BDE2-D6FCDF577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585" y="1484391"/>
            <a:ext cx="45720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1D6FAC-E4CE-4183-B8DE-1216C34F2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85" y="2647950"/>
            <a:ext cx="4610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16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2BE9D3-F063-45BA-B8BF-CBDB085B5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4139"/>
            <a:ext cx="3547779" cy="1795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B074D-BC14-440C-AB1F-A5A07D42A0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06584E-E44F-4B86-868E-BD75D44825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D372B5-2B57-4F6E-98D5-4E015A42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Sensitivity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508423-6A97-4E71-AC55-5E12C4F0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7773"/>
            <a:ext cx="6191250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DC811F-7A96-4F22-90E4-E459E8E0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09516"/>
            <a:ext cx="2925084" cy="30780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F19EDE-2FC0-4938-87A0-CA71E1F3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493" y="1679481"/>
            <a:ext cx="4276725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DF8F6A-00B7-41A2-8B59-1E470AC68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296" y="2806466"/>
            <a:ext cx="4324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5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DD4B2-7294-4EEF-9D9B-3A4BC5D70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11349F-424D-4629-BF79-6B7B70C175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3B9BD71-BC8F-4AE8-9823-37DB184B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B5B97-80F3-4AB2-8F72-A6441A3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4625340"/>
            <a:ext cx="554355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91886-B251-429F-BF7A-2963BB57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139"/>
            <a:ext cx="4052888" cy="308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F685F2-B9BF-40D5-A60D-97E672D8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649930"/>
            <a:ext cx="4572000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E8CD5-20E4-4B28-B9A1-FB245B7A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396514"/>
            <a:ext cx="376237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96923-58B4-4DC0-9887-EE9DC5EAD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98" y="1724457"/>
            <a:ext cx="4114800" cy="20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13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08998B-A71D-4F37-BE9E-449F64D3822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84960"/>
            <a:ext cx="3697104" cy="18440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921E67-EAAB-4FD7-A789-2D2B0AEFC2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B00623-0FF2-484E-BC7D-A5514D5D05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998755-B10E-400C-9EE9-549E4812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B044CB-EF35-4272-A217-4921E3E5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282"/>
            <a:ext cx="3805555" cy="2905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80A25B-F7FD-4101-B282-533EB639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4519295"/>
            <a:ext cx="4848225" cy="100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44D1FF-BD72-4518-96C2-8AE2C06B6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17" y="4519295"/>
            <a:ext cx="4124325" cy="781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FCB6B7-EC02-4749-A4B8-D9C060B9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17" y="5444950"/>
            <a:ext cx="3581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General Blocking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089" y="1370282"/>
            <a:ext cx="3684104" cy="2819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089" y="5058017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089" y="4283346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563095"/>
            <a:ext cx="4318444" cy="2062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36021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16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32319C-E562-42BF-9D74-BDE2D418F3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6976" y="1447800"/>
            <a:ext cx="3719120" cy="18338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47877-0826-4756-93D5-8A68D12DA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1A6530-B55A-4799-B0B4-4D0257E9E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1B9D4A-6B45-4F02-ABD5-0490A915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201BE-F4BD-4D54-A374-F9D14245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6" y="4431101"/>
            <a:ext cx="546735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99CA1-8C05-47CC-A337-E38D9A05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36" y="1531163"/>
            <a:ext cx="3023870" cy="2325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EB911-09EA-43BE-8D70-8BCC590F7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77" y="4300961"/>
            <a:ext cx="3743325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57495E-5A93-45D9-8DC8-BB1F64E06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77" y="5194495"/>
            <a:ext cx="45053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54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7AD1E8-1673-439C-92B4-99F19E37F7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0067" y="1649512"/>
            <a:ext cx="3535853" cy="175504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29CE6-6B24-4551-A9E5-CF7CF38FA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08AE3E-F40E-423D-BBAF-54A9EB5826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FCA13E8-BA16-4B70-B925-6EE8C4C3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4FFFE3-9246-4508-BF3A-010AC3A2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9213"/>
            <a:ext cx="43910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EB6273-CA2C-475B-B4F1-A982041B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302164"/>
            <a:ext cx="318135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1452F3-D384-424D-8B2A-C7909C14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4663988"/>
            <a:ext cx="3924300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96C1B7-8AEC-451F-B75E-A65ABD7DE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967" y="1498214"/>
            <a:ext cx="3832543" cy="27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15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B7E834-E71D-4109-99E4-35EAAC947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146B2-F2E7-464F-BDBB-23808BD210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51F5AD-488A-4B07-8BEE-865ECF09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 Test</a:t>
            </a:r>
            <a:endParaRPr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91FFD97-5FEA-4DFE-BA7F-EF196BA1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8624"/>
            <a:ext cx="4390350" cy="2177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889CE1-38D1-46B3-ABE9-A6B02455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33" y="1478624"/>
            <a:ext cx="3565208" cy="2710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A4441A-B414-42DC-94D4-1A1CFD88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45" y="4600641"/>
            <a:ext cx="531495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91EBD6-1107-4296-907D-7BA048E6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45" y="5348855"/>
            <a:ext cx="4438650" cy="847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03FBB0-51FA-4A4E-BB89-7E9DAA925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56" y="4500032"/>
            <a:ext cx="552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67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41A0F-9D69-4D88-8EA7-030119266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D7137A-BA23-4EC9-A4F1-50BFB10A93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A4C3B2-C148-4F62-BF5B-4EB1BE9D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6403A-E282-42E9-874A-8B7F3812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11" y="1314509"/>
            <a:ext cx="3837178" cy="2921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9A3C7-BF19-4C5F-90EE-D42685E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1" y="4470890"/>
            <a:ext cx="436245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D4A108-7EB8-4950-BD55-D3C71818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48" y="5270975"/>
            <a:ext cx="3819525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0EB0B8-67AA-41A2-ADAE-87246EE1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8" y="1575547"/>
            <a:ext cx="4846002" cy="2405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586CFE-01A9-49E6-9370-D48F7EACF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80400"/>
            <a:ext cx="6410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Test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Intermodulation Ideal Signal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82" y="4799507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82" y="4003583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82" y="1305546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9" y="4542424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Intermodulation Ideal Signal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8903"/>
            <a:ext cx="5443599" cy="26042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537" y="1550203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37" y="4434922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537" y="5337366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03660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E3B1B2-6344-4E7D-8EE9-A746FC3749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44C75F-E907-48E5-AA8D-43C90FC818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28B6C4-E01E-411E-8995-77DBA63E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Ideal Signal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4282CB1-A702-43ED-A680-739A741FA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80393"/>
              </p:ext>
            </p:extLst>
          </p:nvPr>
        </p:nvGraphicFramePr>
        <p:xfrm>
          <a:off x="294640" y="1576976"/>
          <a:ext cx="11592560" cy="41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310096893"/>
                    </a:ext>
                  </a:extLst>
                </a:gridCol>
                <a:gridCol w="1296521">
                  <a:extLst>
                    <a:ext uri="{9D8B030D-6E8A-4147-A177-3AD203B41FA5}">
                      <a16:colId xmlns:a16="http://schemas.microsoft.com/office/drawing/2014/main" val="1387353986"/>
                    </a:ext>
                  </a:extLst>
                </a:gridCol>
                <a:gridCol w="1462031">
                  <a:extLst>
                    <a:ext uri="{9D8B030D-6E8A-4147-A177-3AD203B41FA5}">
                      <a16:colId xmlns:a16="http://schemas.microsoft.com/office/drawing/2014/main" val="3176249396"/>
                    </a:ext>
                  </a:extLst>
                </a:gridCol>
                <a:gridCol w="1360501">
                  <a:extLst>
                    <a:ext uri="{9D8B030D-6E8A-4147-A177-3AD203B41FA5}">
                      <a16:colId xmlns:a16="http://schemas.microsoft.com/office/drawing/2014/main" val="3918196965"/>
                    </a:ext>
                  </a:extLst>
                </a:gridCol>
                <a:gridCol w="1492490">
                  <a:extLst>
                    <a:ext uri="{9D8B030D-6E8A-4147-A177-3AD203B41FA5}">
                      <a16:colId xmlns:a16="http://schemas.microsoft.com/office/drawing/2014/main" val="3557186734"/>
                    </a:ext>
                  </a:extLst>
                </a:gridCol>
                <a:gridCol w="1360501">
                  <a:extLst>
                    <a:ext uri="{9D8B030D-6E8A-4147-A177-3AD203B41FA5}">
                      <a16:colId xmlns:a16="http://schemas.microsoft.com/office/drawing/2014/main" val="2916317352"/>
                    </a:ext>
                  </a:extLst>
                </a:gridCol>
                <a:gridCol w="1431572">
                  <a:extLst>
                    <a:ext uri="{9D8B030D-6E8A-4147-A177-3AD203B41FA5}">
                      <a16:colId xmlns:a16="http://schemas.microsoft.com/office/drawing/2014/main" val="3743520887"/>
                    </a:ext>
                  </a:extLst>
                </a:gridCol>
                <a:gridCol w="1878304">
                  <a:extLst>
                    <a:ext uri="{9D8B030D-6E8A-4147-A177-3AD203B41FA5}">
                      <a16:colId xmlns:a16="http://schemas.microsoft.com/office/drawing/2014/main" val="192941214"/>
                    </a:ext>
                  </a:extLst>
                </a:gridCol>
              </a:tblGrid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Tx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Sensitivity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Intermodulation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40868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Upper_</a:t>
                      </a:r>
                    </a:p>
                    <a:p>
                      <a:r>
                        <a:rPr lang="en-US" altLang="zh-CN" dirty="0"/>
                        <a:t>ACLR(dB)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Lower_</a:t>
                      </a:r>
                    </a:p>
                    <a:p>
                      <a:r>
                        <a:rPr lang="en-US" altLang="zh-CN" dirty="0"/>
                        <a:t>ACLR(dB)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6198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38566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39027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6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85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1C5863-A72E-4F47-9C96-E6D45303C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FCD724-254A-4571-904C-198EA6147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8EAFB5-F077-4D49-AB43-7A366085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Test Tx Ideal Signal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65532C4-C62F-4BF0-B5AB-BC0D8CFE53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370281"/>
            <a:ext cx="3579227" cy="2058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976C-5209-4C46-9D93-3C028AF7680E}"/>
              </a:ext>
            </a:extLst>
          </p:cNvPr>
          <p:cNvSpPr txBox="1"/>
          <p:nvPr/>
        </p:nvSpPr>
        <p:spPr>
          <a:xfrm>
            <a:off x="1090487" y="3490623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offset=-46.947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1FC172-CA60-409F-8377-980C14AE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06644"/>
            <a:ext cx="6867525" cy="981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8BFAB6-B009-4C65-92F4-6DA829D8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98757"/>
            <a:ext cx="3267416" cy="2658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62BB4-73A6-48A3-A916-648B74C9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729" y="1523063"/>
            <a:ext cx="3201776" cy="26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5F857-E84B-4ACB-85FC-752FDA1E5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E68EFF-6EC3-490B-A5DA-EC0A4FE758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A2E3F1-3B7F-4BBD-B5BA-F097853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Tx Ideal Signal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1C701B1-8162-45F0-8127-31022D1B7D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5929" y="1353764"/>
            <a:ext cx="3354071" cy="2096295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2F8AA3F8-DCAF-4CC5-8EA5-37E13E0303DF}"/>
              </a:ext>
            </a:extLst>
          </p:cNvPr>
          <p:cNvSpPr txBox="1"/>
          <p:nvPr/>
        </p:nvSpPr>
        <p:spPr>
          <a:xfrm>
            <a:off x="1054249" y="3546327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 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offset=-47.115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B4D044-0880-4E7A-B15A-F2AB6CDE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" y="4522930"/>
            <a:ext cx="10848975" cy="1581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9748A8-C282-462F-882F-3D072F5A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352882"/>
            <a:ext cx="3204411" cy="2937377"/>
          </a:xfrm>
          <a:prstGeom prst="rect">
            <a:avLst/>
          </a:prstGeo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140716B2-714D-493A-BE0B-BB8B15CBE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611" y="1645708"/>
            <a:ext cx="3760807" cy="20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25E37-D02C-4AC0-B7C9-C99ACC3EB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15CE30-1223-4AC6-9853-D678072793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2A57179-ECBD-4343-8E0E-184C905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测试内容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39E4A8-7DA3-4ED9-8B93-14074C431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66541"/>
              </p:ext>
            </p:extLst>
          </p:nvPr>
        </p:nvGraphicFramePr>
        <p:xfrm>
          <a:off x="449201" y="1581113"/>
          <a:ext cx="9202799" cy="451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378">
                  <a:extLst>
                    <a:ext uri="{9D8B030D-6E8A-4147-A177-3AD203B41FA5}">
                      <a16:colId xmlns:a16="http://schemas.microsoft.com/office/drawing/2014/main" val="994095917"/>
                    </a:ext>
                  </a:extLst>
                </a:gridCol>
                <a:gridCol w="2405862">
                  <a:extLst>
                    <a:ext uri="{9D8B030D-6E8A-4147-A177-3AD203B41FA5}">
                      <a16:colId xmlns:a16="http://schemas.microsoft.com/office/drawing/2014/main" val="1685525645"/>
                    </a:ext>
                  </a:extLst>
                </a:gridCol>
                <a:gridCol w="2080848">
                  <a:extLst>
                    <a:ext uri="{9D8B030D-6E8A-4147-A177-3AD203B41FA5}">
                      <a16:colId xmlns:a16="http://schemas.microsoft.com/office/drawing/2014/main" val="2474142060"/>
                    </a:ext>
                  </a:extLst>
                </a:gridCol>
                <a:gridCol w="2910711">
                  <a:extLst>
                    <a:ext uri="{9D8B030D-6E8A-4147-A177-3AD203B41FA5}">
                      <a16:colId xmlns:a16="http://schemas.microsoft.com/office/drawing/2014/main" val="1000649924"/>
                    </a:ext>
                  </a:extLst>
                </a:gridCol>
              </a:tblGrid>
              <a:tr h="555535">
                <a:tc>
                  <a:txBody>
                    <a:bodyPr/>
                    <a:lstStyle/>
                    <a:p>
                      <a:r>
                        <a:rPr lang="en-US" altLang="zh-CN" dirty="0"/>
                        <a:t>SISO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Cable Test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OTA Test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3417"/>
                  </a:ext>
                </a:extLst>
              </a:tr>
              <a:tr h="1666605">
                <a:tc>
                  <a:txBody>
                    <a:bodyPr/>
                    <a:lstStyle/>
                    <a:p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Tx</a:t>
                      </a:r>
                    </a:p>
                    <a:p>
                      <a:r>
                        <a:rPr lang="en-US" altLang="zh-CN" sz="2400" dirty="0"/>
                        <a:t>(100MHz)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01588"/>
                  </a:ext>
                </a:extLst>
              </a:tr>
              <a:tr h="555535">
                <a:tc rowSpan="4">
                  <a:txBody>
                    <a:bodyPr/>
                    <a:lstStyle/>
                    <a:p>
                      <a:endParaRPr lang="en-US" altLang="zh-CN" sz="2800" dirty="0"/>
                    </a:p>
                    <a:p>
                      <a:r>
                        <a:rPr lang="en-US" altLang="zh-CN" sz="2800" dirty="0"/>
                        <a:t>Rx</a:t>
                      </a:r>
                    </a:p>
                    <a:p>
                      <a:r>
                        <a:rPr lang="en-US" altLang="zh-CN" sz="2400" dirty="0"/>
                        <a:t>(100MHz)</a:t>
                      </a:r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Sensitivity</a:t>
                      </a:r>
                      <a:endParaRPr lang="zh-CN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76612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 Blocking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81045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 Blocking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4893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2150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BDF4747-0EC9-40CC-91C8-8B0674A6A374}"/>
              </a:ext>
            </a:extLst>
          </p:cNvPr>
          <p:cNvSpPr txBox="1"/>
          <p:nvPr/>
        </p:nvSpPr>
        <p:spPr>
          <a:xfrm>
            <a:off x="9784080" y="2524396"/>
            <a:ext cx="24079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Bandwidth=100MHz</a:t>
            </a:r>
          </a:p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Fc=3.5GHz</a:t>
            </a:r>
            <a:endParaRPr lang="zh-CN" altLang="en-US" sz="2000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129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238D9A-FA9A-4C8E-8ED3-60904F216E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1459107"/>
            <a:ext cx="5462314" cy="44527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0116C-42E7-481E-AC75-A934F68D6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8B34-96B5-41DD-9F07-2034745F2B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1C8D82F-A0EF-4DD1-9FF2-3BE0569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Tx Ideal Signal  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859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657B4D-9DB0-43AF-B971-42CEFA9BFF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94176" y="1469259"/>
            <a:ext cx="3922471" cy="195334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C486A-3878-4BA3-8DE9-C36E9CFEA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501CCA-A869-4460-907A-E13660F047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F5805E-FDEB-46C1-B765-773446F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Test Sensitivity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C7910-EA16-4C95-8928-1F89A177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5" y="4733204"/>
            <a:ext cx="6200775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2FFBE-7208-4C57-9066-71603655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43" y="1720290"/>
            <a:ext cx="3409950" cy="9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87A750-85A5-4DF3-A09D-803AD36E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43" y="3099993"/>
            <a:ext cx="34385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768DA7-C994-4CF7-8652-374401B9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358" y="1299237"/>
            <a:ext cx="3090863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42A08-D667-47D5-8D9E-6ED7F71C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5A5EB2-CA28-47AF-AC5F-B0127DB30A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38E6957-FEA7-4A4A-B054-B9118CE2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Sensitivity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244B7D-11BD-42BF-8FF0-47AF0743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160378"/>
            <a:ext cx="6181725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0488DB-1F6E-4937-A0FB-A67309AB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18603"/>
            <a:ext cx="2404929" cy="2558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D50027-39A6-42E8-A499-6DD81DBC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741" y="1753642"/>
            <a:ext cx="4133850" cy="923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94D5BF-50C8-4C25-BC27-6B740D67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1" y="3332709"/>
            <a:ext cx="3990975" cy="847725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9D0F537-ECB1-473C-8DBE-2399DE091C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827699" y="1753642"/>
            <a:ext cx="3052092" cy="14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2292827-4581-4531-971B-EC8475B238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79880"/>
            <a:ext cx="3116959" cy="155090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695097-A2DF-434A-B3DC-EEB4974F1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E3F568-58D6-4FB2-86E7-98CB2912DC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7DA59A-6365-44DF-81F3-A67FD673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Test Narrow Blocking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C11AC-CDD0-4488-8554-3CBA1BFE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15180"/>
            <a:ext cx="577215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BF5BF-54D5-40D2-9220-F7983295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430" y="1713230"/>
            <a:ext cx="4305300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39866-8B8A-445D-81B0-FB91F8B0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430" y="3005137"/>
            <a:ext cx="44958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BEEDAE-1061-4AAB-8EDD-AE2DCFD4A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53" y="1492948"/>
            <a:ext cx="3542083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6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E0105-F903-4461-8A5B-6EA8FA97D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E395D0-1445-402A-8FDF-75F8D43CD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D87275-5E92-43B0-A360-83745DEB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Narrow Blocking Ideal Signal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DE0EA-006B-4EBA-B3EA-EB3FF962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493895"/>
            <a:ext cx="5200650" cy="857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0FFC6-2A4A-49A9-AE7E-3074E5D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349764"/>
            <a:ext cx="5302885" cy="2625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41132F-3DF3-448E-A432-31B0C020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94" y="1349764"/>
            <a:ext cx="3800793" cy="2901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3C4C70-D04A-489A-A1D3-B2D6495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94" y="4250961"/>
            <a:ext cx="5543550" cy="1085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101E08-35CE-4527-9C0E-6096CFA9E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94" y="5548937"/>
            <a:ext cx="45434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23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38642-6F3A-45E3-9944-D08EBC594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D6D84F-DFDA-41B9-8524-84522EC70A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86B500-1422-4FC6-9711-208A0CD3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Test General Blocking Ideal Signal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3AF546D-7AC6-4DE3-B61A-727D77DED3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2925" y="1382288"/>
            <a:ext cx="4793359" cy="236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8265A2-20F4-4777-BB89-2DEC7C9B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937398"/>
            <a:ext cx="55530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CEA04E-D6E0-4F76-8834-078EF688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8224"/>
            <a:ext cx="3129598" cy="2379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62AFFF-26DF-43A2-807C-85F950E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62128"/>
            <a:ext cx="4362450" cy="695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5D650C-4E55-4566-913E-F2022C1C5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02009"/>
            <a:ext cx="32575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FED67D-D3AE-4E18-8E19-1B65D01863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898" y="4587081"/>
            <a:ext cx="4962525" cy="9429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F1BBB-F007-40A6-95F0-5AAE49324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7CDB20-B9D1-4795-8785-BD7E1B1BEB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CBEF06B-8021-4D9E-B48D-6DACB73A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General Blocking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234F9C-C073-401A-B3BF-56BF612C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05201"/>
            <a:ext cx="3776980" cy="2891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7F230F-5851-4286-AF8D-088D6F0F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87081"/>
            <a:ext cx="4486275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FB6AA-B825-411F-8D1D-F142F64C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41001"/>
            <a:ext cx="53625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67AD72-6DBF-48FF-A04C-19D7EA4DD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83" y="1745184"/>
            <a:ext cx="4206558" cy="21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5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BCFBA-F1FD-4E5E-9811-759D1B978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31EED-B1EE-4D52-B366-002DE9CC7B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55F1B-70A0-4AF1-AB43-811B8565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VXT Test Intermodulation Ideal Signal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9CF4D7-42BA-4C42-AAE1-86F3B180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33" y="4283004"/>
            <a:ext cx="4219575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34E2D9-D5C8-4176-B665-366859C1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77" y="5184970"/>
            <a:ext cx="480060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3612D3-D5DC-4200-A20F-64838BBF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573460"/>
            <a:ext cx="4674884" cy="232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86F8C7-9442-4961-A197-B0183020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73" y="1573472"/>
            <a:ext cx="3391653" cy="258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3AC8C8-A49C-4F99-8D12-C8AD7F145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42055"/>
            <a:ext cx="6467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E7291-143D-47C4-9B5C-E3AFE7C04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2B1A8-324B-415F-8F2B-06BA9BAB18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DF444F-7AAC-4648-B953-89DD5E6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Sim Intermodulation Ideal Signal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EB6F5E01-19DB-486C-BA39-BD9620C4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3190"/>
            <a:ext cx="4183307" cy="20831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C3C21-8D32-4FB5-A9C6-5B2D62EA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05" y="1513301"/>
            <a:ext cx="3124835" cy="2378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F3221D-8C2A-440A-AC4F-B9081DCF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2" y="4451072"/>
            <a:ext cx="3905250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F06974-9B04-4381-ACBD-7C8C04E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262" y="5453253"/>
            <a:ext cx="4819650" cy="8286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741747-0A9C-4343-B5B0-C35F6D9CCB5D}"/>
              </a:ext>
            </a:extLst>
          </p:cNvPr>
          <p:cNvSpPr txBox="1"/>
          <p:nvPr/>
        </p:nvSpPr>
        <p:spPr>
          <a:xfrm>
            <a:off x="9286240" y="2283022"/>
            <a:ext cx="227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Density=156.3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offset=0.00002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B93AC9-D0FE-43F2-AE19-B39B94DC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2" y="4379969"/>
            <a:ext cx="6496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3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609284-EB4C-434C-ACEF-3EB0EBC755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/>
              <a:t>Phase 3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过</a:t>
            </a:r>
            <a:r>
              <a:rPr lang="en-US" altLang="zh-CN" dirty="0"/>
              <a:t>Cable</a:t>
            </a:r>
            <a:r>
              <a:rPr lang="zh-CN" altLang="en-US" dirty="0"/>
              <a:t>带入</a:t>
            </a:r>
            <a:r>
              <a:rPr lang="en-US" altLang="zh-CN" dirty="0" err="1"/>
              <a:t>RFImp</a:t>
            </a:r>
            <a:r>
              <a:rPr lang="zh-CN" altLang="en-US" dirty="0"/>
              <a:t>进行测试并于仿真结果对比</a:t>
            </a:r>
            <a:endParaRPr lang="en-US" altLang="zh-CN" dirty="0"/>
          </a:p>
          <a:p>
            <a:r>
              <a:rPr lang="zh-CN" altLang="en-US" dirty="0"/>
              <a:t>过</a:t>
            </a:r>
            <a:r>
              <a:rPr lang="en-US" altLang="zh-CN" dirty="0"/>
              <a:t>OTA</a:t>
            </a:r>
            <a:r>
              <a:rPr lang="zh-CN" altLang="en-US" dirty="0"/>
              <a:t>带入</a:t>
            </a:r>
            <a:r>
              <a:rPr lang="en-US" altLang="zh-CN" dirty="0" err="1"/>
              <a:t>RFImp</a:t>
            </a:r>
            <a:r>
              <a:rPr lang="zh-CN" altLang="en-US" dirty="0"/>
              <a:t>进行测试并于仿真结果对比</a:t>
            </a:r>
            <a:endParaRPr lang="en-US" altLang="zh-CN" dirty="0"/>
          </a:p>
          <a:p>
            <a:r>
              <a:rPr lang="zh-CN" altLang="en-US" dirty="0"/>
              <a:t>具体测试内容：</a:t>
            </a:r>
            <a:endParaRPr lang="en-US" altLang="zh-CN" dirty="0"/>
          </a:p>
          <a:p>
            <a:pPr lvl="0">
              <a:buClr>
                <a:srgbClr val="E90029"/>
              </a:buClr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Cable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单点测试：在仪表参数基础上对单一因素恶化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10dB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，恶化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15dB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以及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EVM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有明显变化的情况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0">
              <a:buClr>
                <a:srgbClr val="E90029"/>
              </a:buClr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Cable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组合测试：在仪表参数基础上对所有因素恶化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5dB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，恶化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10dB</a:t>
            </a:r>
          </a:p>
          <a:p>
            <a:pPr lvl="0">
              <a:buClr>
                <a:srgbClr val="E90029"/>
              </a:buClr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OTA 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组合测试：过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OTA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测试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Ideal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的情况与加一组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RFImp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的情况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D76AA-E5BB-4947-98FF-7AD20152C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CE2F26-3600-428C-8F21-DC62F7E3F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7905D2A-0C83-4C42-9F35-9526003F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3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85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32FFD5-5C79-4F01-A62F-1DC7BA5F78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sz="2400" b="1" dirty="0"/>
              <a:t>Phase2</a:t>
            </a:r>
            <a:r>
              <a:rPr lang="zh-CN" altLang="en-US" sz="2400" b="1" dirty="0"/>
              <a:t>测试内容：</a:t>
            </a:r>
            <a:endParaRPr lang="en-US" altLang="zh-CN" sz="2400" b="1" dirty="0"/>
          </a:p>
          <a:p>
            <a:r>
              <a:rPr lang="en-US" altLang="zh-CN" dirty="0"/>
              <a:t>1</a:t>
            </a:r>
            <a:r>
              <a:rPr lang="zh-CN" altLang="en-US" dirty="0"/>
              <a:t>、对仪表参数进行测试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Cable</a:t>
            </a:r>
            <a:r>
              <a:rPr lang="zh-CN" altLang="en-US" dirty="0"/>
              <a:t>测试，</a:t>
            </a:r>
            <a:r>
              <a:rPr lang="en-US" altLang="zh-CN" dirty="0"/>
              <a:t>Ideal</a:t>
            </a:r>
            <a:r>
              <a:rPr lang="zh-CN" altLang="en-US" dirty="0"/>
              <a:t>情况下带入仪表参数仿真并比较结果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OTA</a:t>
            </a:r>
            <a:r>
              <a:rPr lang="zh-CN" altLang="en-US" dirty="0"/>
              <a:t>测试，</a:t>
            </a:r>
            <a:r>
              <a:rPr lang="en-US" altLang="zh-CN" dirty="0"/>
              <a:t>Ideal</a:t>
            </a:r>
            <a:r>
              <a:rPr lang="zh-CN" altLang="en-US" dirty="0"/>
              <a:t>情况下带入方向图和仪表参数仿真并比较结果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A5CB9-AE5B-4D99-A8D6-854A40970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38848E-C1F9-44ED-B9E1-4A96D55BC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1695563-0E96-47F1-BB41-2830C4CA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2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913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A9845B-E039-4871-B907-28044C36EC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86534D-D2E8-4523-AC4B-EF97D58B02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E9EB51F-4789-42C3-B2DC-14B269C0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Single </a:t>
            </a:r>
            <a:r>
              <a:rPr lang="en-US" altLang="zh-CN" dirty="0" err="1"/>
              <a:t>RFImp</a:t>
            </a:r>
            <a:r>
              <a:rPr lang="en-US" altLang="zh-CN" dirty="0"/>
              <a:t> PA Test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7D191DF-712E-4424-9EB6-544F44D8487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00030861"/>
              </p:ext>
            </p:extLst>
          </p:nvPr>
        </p:nvGraphicFramePr>
        <p:xfrm>
          <a:off x="449201" y="1920240"/>
          <a:ext cx="11501119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20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885951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25780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42415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011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011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7645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PA_TOI=20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-37.974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44.426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PA_TOI=15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34.283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597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8D061-52C4-4D2C-AF45-D40576511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116F26-9EB5-4526-A7FD-6F0A13697D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D1DE395-5753-49A9-819E-EDC01116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Test Tx Single </a:t>
            </a:r>
            <a:r>
              <a:rPr lang="en-US" altLang="zh-CN" dirty="0" err="1"/>
              <a:t>RFImp</a:t>
            </a:r>
            <a:r>
              <a:rPr lang="en-US" altLang="zh-CN" dirty="0"/>
              <a:t> PA=15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F64099-0D50-4014-B5C2-D0957A851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4" b="10897"/>
          <a:stretch/>
        </p:blipFill>
        <p:spPr>
          <a:xfrm>
            <a:off x="449201" y="1370283"/>
            <a:ext cx="2938035" cy="2153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B9B990-A462-4E22-924E-D2568A44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3835"/>
            <a:ext cx="10144125" cy="1485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17C067-47B7-4AED-8610-D98282E7E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37" y="1370281"/>
            <a:ext cx="4091112" cy="22759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C018E4-DE09-4818-A36F-A959D5ABA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451" y="1328663"/>
            <a:ext cx="4091112" cy="22874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AB3F6C-4394-47AB-B0BF-0BCB9994FE69}"/>
              </a:ext>
            </a:extLst>
          </p:cNvPr>
          <p:cNvSpPr txBox="1"/>
          <p:nvPr/>
        </p:nvSpPr>
        <p:spPr>
          <a:xfrm>
            <a:off x="449201" y="3735683"/>
            <a:ext cx="20674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EVM:-27.581dB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84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EBE7D-2489-4965-A4E3-64B7FF533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25F63D-C67C-40C1-8848-73DD08884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CC58CD4-85F8-40C0-A3F1-F87B660C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Tx Single </a:t>
            </a:r>
            <a:r>
              <a:rPr lang="en-US" altLang="zh-CN" dirty="0" err="1"/>
              <a:t>RFImp</a:t>
            </a:r>
            <a:r>
              <a:rPr lang="en-US" altLang="zh-CN" dirty="0"/>
              <a:t> PA=15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C256BB-8ADA-4E9E-B323-12F296FA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166454" cy="19790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A981A-84AA-4437-9F82-7F26AE4E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3445"/>
            <a:ext cx="10448925" cy="1524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2EB0EA-5521-4628-83FC-F5F19B11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46" y="1551785"/>
            <a:ext cx="3626497" cy="2001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8DE376-F8D8-4B83-8509-737E61D7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26" y="1511087"/>
            <a:ext cx="3626498" cy="2015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7303DE-639B-4062-9761-E848313AC2D5}"/>
              </a:ext>
            </a:extLst>
          </p:cNvPr>
          <p:cNvSpPr txBox="1"/>
          <p:nvPr/>
        </p:nvSpPr>
        <p:spPr>
          <a:xfrm>
            <a:off x="799094" y="3554303"/>
            <a:ext cx="20447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EVM:-27.651dB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:-47.298dB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904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26970-926D-49D3-ADA4-1F4E6AD2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2FA8CD-C61B-402C-928A-7F8D7EB07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F5076-31A4-43B8-9D0A-F7BA420F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Single </a:t>
            </a:r>
            <a:r>
              <a:rPr lang="en-US" altLang="zh-CN" dirty="0" err="1"/>
              <a:t>RFImp</a:t>
            </a:r>
            <a:r>
              <a:rPr lang="en-US" altLang="zh-CN" dirty="0"/>
              <a:t> PA=15 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1DCA91-629B-436A-9149-1AF11BE33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4559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7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5DB0A-B1D7-4871-83DA-CC064D80B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88F5AD-8F0B-43DB-82D6-43314F8F89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AB0C73A-864F-4807-AAAB-D98E0C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F6357BA-BFCA-4E79-8CC9-69D6F4C7F69D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449321" y="2003238"/>
          <a:ext cx="10505890" cy="356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53.883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53.565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54.132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-35dB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048112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-40dB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35F51-28F8-4101-A433-EBF253439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888A0B-6DD5-464A-A02D-EE8DB9EBD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482901-EFF4-4136-A080-56F13902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VXT Test Tx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= </a:t>
            </a:r>
            <a:r>
              <a:rPr lang="en-US" altLang="zh-CN" sz="28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D0645-76DF-4E46-9C1F-EEE9991B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96" y="1422757"/>
            <a:ext cx="3155047" cy="236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F66A82-987D-4439-B0F8-E5E6960C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421935"/>
            <a:ext cx="3148453" cy="23682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D6807F-FF53-4734-AB6E-082BAF61F7E6}"/>
              </a:ext>
            </a:extLst>
          </p:cNvPr>
          <p:cNvSpPr txBox="1"/>
          <p:nvPr/>
        </p:nvSpPr>
        <p:spPr>
          <a:xfrm>
            <a:off x="1062299" y="3854150"/>
            <a:ext cx="18738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EVM:-32.341dB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IQoffset:46.802dB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DAD564-791D-49E3-A732-633F585F0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1" y="4494864"/>
            <a:ext cx="6858000" cy="1247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C15793-AE4C-40AB-AB7F-DF34C782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2" y="1460725"/>
            <a:ext cx="3593224" cy="22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3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F5CD07-947D-4FC8-A374-6E9E490A8A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388784-6C14-4CE8-AE68-A3DC8F8CFA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FB94AC-99E5-412F-ACBF-FBB850DE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Sim Tx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= </a:t>
            </a:r>
            <a:r>
              <a:rPr lang="en-US" altLang="zh-CN" sz="28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9B556E-23FF-4E65-BA40-8AA326B2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74" y="1472703"/>
            <a:ext cx="2785713" cy="2090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F76FFA-FEBD-40E7-A535-91BE4C52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36" y="1547021"/>
            <a:ext cx="2537910" cy="19415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7B4D74-8B9A-4C44-9454-349EA41A6621}"/>
              </a:ext>
            </a:extLst>
          </p:cNvPr>
          <p:cNvSpPr txBox="1"/>
          <p:nvPr/>
        </p:nvSpPr>
        <p:spPr>
          <a:xfrm>
            <a:off x="928074" y="3801579"/>
            <a:ext cx="19493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EVM:-32.359dB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:-46.343dB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B77725-F646-4B2B-AC3D-91CFB98F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429896"/>
            <a:ext cx="6705600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A2D1B9-0272-497A-8A41-5860A47B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" y="1403315"/>
            <a:ext cx="4193838" cy="20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1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1644D9-70FD-4E07-871C-2C9E020889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886243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B79AF-24B1-4546-BFBA-3997195AD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A508-A5C5-4FA2-9C07-CAE4454A2C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E2FD01-E9CF-4334-A6F3-B861E21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8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DA5C8-32C5-4466-BEB8-0A644F285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06979F-A244-4A63-8C6C-5A721C9415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2EE113A-1E71-4E68-80C1-706C337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DAC_Nbits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7DE6FA-F5AE-4063-B21B-49DA09D88DF5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449201" y="2082369"/>
          <a:ext cx="10505890" cy="292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0505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DAC </a:t>
                      </a:r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52.503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62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16108-0E9E-4573-B85B-150A51968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4AF4B-AACB-4D7E-BA57-B3EE19DF0A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EC8A86-5028-4BD5-B917-E9A6870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Test Tx </a:t>
            </a:r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69E6F7-239C-4BEC-B912-E514FDF32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06" b="8867"/>
          <a:stretch/>
        </p:blipFill>
        <p:spPr>
          <a:xfrm>
            <a:off x="449201" y="1370281"/>
            <a:ext cx="2494384" cy="1800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400B7D-AD20-4E56-ACB5-2F41AAEC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27127"/>
            <a:ext cx="10572750" cy="1866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0DB49B-9DB1-4CDD-A1EA-B756FDC7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362" y="1373915"/>
            <a:ext cx="3350969" cy="18632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ACB9CE-E491-47CE-BF0E-88967428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409" y="1473756"/>
            <a:ext cx="2821537" cy="1594566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866291" y="3290501"/>
            <a:ext cx="241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EVM:-48.299dB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:-47.494dB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872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218D98-3E4A-4B51-8092-7C992080AC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3909060" cy="4479059"/>
          </a:xfrm>
        </p:spPr>
        <p:txBody>
          <a:bodyPr/>
          <a:lstStyle/>
          <a:p>
            <a:r>
              <a:rPr lang="en-US" altLang="zh-CN" dirty="0"/>
              <a:t>Cable:</a:t>
            </a:r>
          </a:p>
          <a:p>
            <a:r>
              <a:rPr lang="en-US" altLang="zh-CN" dirty="0"/>
              <a:t>Power out=0dBm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1e4, -118.607];</a:t>
            </a:r>
          </a:p>
          <a:p>
            <a:r>
              <a:rPr lang="en-US" altLang="zh-CN" dirty="0"/>
              <a:t>Noise Density=-133.9dBm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CF138C-E058-4226-AC9D-85F79CF2A1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56961B-A25D-418F-A8D2-D50B3C8511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C2C9DCA-617C-4B37-AEE4-DAF5C00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仪表参数测试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CE8408B-E9CC-4802-9E28-267377AC6114}"/>
              </a:ext>
            </a:extLst>
          </p:cNvPr>
          <p:cNvSpPr txBox="1">
            <a:spLocks/>
          </p:cNvSpPr>
          <p:nvPr/>
        </p:nvSpPr>
        <p:spPr>
          <a:xfrm>
            <a:off x="4358640" y="1802866"/>
            <a:ext cx="390906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OTA(</a:t>
            </a:r>
            <a:r>
              <a:rPr lang="en-US" altLang="zh-CN" dirty="0" err="1"/>
              <a:t>Tx,Sensitivity</a:t>
            </a:r>
            <a:r>
              <a:rPr lang="en-US" altLang="zh-CN" dirty="0"/>
              <a:t>):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Power out=10dBm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offset=0.00045</a:t>
            </a:r>
          </a:p>
          <a:p>
            <a:r>
              <a:rPr lang="en-US" altLang="zh-CN" dirty="0"/>
              <a:t>Phase Noise =[100 -98.57 1e3 -107.56 1e4 -121.67];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Noise Density=-158.7dBm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OTA_Pathloss</a:t>
            </a:r>
            <a:r>
              <a:rPr lang="en-US" altLang="zh-CN" dirty="0">
                <a:highlight>
                  <a:srgbClr val="FFFF00"/>
                </a:highlight>
              </a:rPr>
              <a:t>=-54.7dBm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9A9A9604-C1AC-4147-AC91-EC26CF8B6FAE}"/>
              </a:ext>
            </a:extLst>
          </p:cNvPr>
          <p:cNvSpPr txBox="1">
            <a:spLocks/>
          </p:cNvSpPr>
          <p:nvPr/>
        </p:nvSpPr>
        <p:spPr>
          <a:xfrm>
            <a:off x="8282940" y="1802866"/>
            <a:ext cx="390906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OTA(</a:t>
            </a:r>
            <a:r>
              <a:rPr lang="en-US" altLang="zh-CN" dirty="0" err="1"/>
              <a:t>Blocking,Intermodulation</a:t>
            </a:r>
            <a:r>
              <a:rPr lang="en-US" altLang="zh-CN" dirty="0"/>
              <a:t>):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Power out=15dBm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GainImbalance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offset=0.00002</a:t>
            </a:r>
          </a:p>
          <a:p>
            <a:r>
              <a:rPr lang="en-US" altLang="zh-CN" dirty="0"/>
              <a:t>Phase Noise =[100 -98.57 1e3 -107.56 1e4 -121.67];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Noise Density=-156.3dBm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OTA_Pathloss</a:t>
            </a:r>
            <a:r>
              <a:rPr lang="en-US" altLang="zh-CN" dirty="0">
                <a:highlight>
                  <a:srgbClr val="FFFF00"/>
                </a:highlight>
              </a:rPr>
              <a:t>=-46dBm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833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F4995F-A0CC-44DF-8CED-CF1963896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C50F58-B399-49F4-9B16-4DE3F01274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2F492-85BC-4771-B02D-99D55440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Tx </a:t>
            </a:r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9ECBA6-D76E-4CEB-88DC-24AC0AB0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3933520" cy="2090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41EB6-E6D6-4856-8178-265B4EF0E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03895"/>
            <a:ext cx="10267950" cy="1733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89FFFD-9ADF-4723-9578-1AB39C73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718" y="1516684"/>
            <a:ext cx="3134564" cy="1733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A3B1B1-B513-4968-9255-152A2A7B1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968" y="1451929"/>
            <a:ext cx="3904831" cy="2164819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769577" y="3555543"/>
            <a:ext cx="2711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EVM:-49.204dB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:-47.121dB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7185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715D4-FE29-4858-857D-74314C14B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8CD98-4974-4FCD-9843-26316C144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EE7643-36CB-40E8-B912-F9CE2F65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DE332B-6013-41C4-BFBA-8E69B4BA73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1257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F9499-26B9-4317-8ADE-15AA0C155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5CF8D6-18A0-45F4-AF89-79E810B9F3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4F55BF-1620-4CD3-A17A-267628B4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</a:t>
            </a:r>
            <a:r>
              <a:rPr lang="en-US" altLang="zh-CN" dirty="0" err="1"/>
              <a:t>GainImbalance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3C38941-EE3E-4E19-A46A-0D5D28717EC0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310717" y="2003238"/>
          <a:ext cx="11601649" cy="349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394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77935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-42.374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-43.165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6241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1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4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992DD-D87D-4D42-BBA1-3002C0DD1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A9D6F1-CBC1-4DBF-B299-891670E767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7C00645-BC92-473B-876F-8EF2F72E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Test Tx </a:t>
            </a:r>
            <a:r>
              <a:rPr lang="en-US" altLang="zh-CN" dirty="0" err="1"/>
              <a:t>GainImbalance</a:t>
            </a:r>
            <a:r>
              <a:rPr lang="en-US" altLang="zh-CN" dirty="0"/>
              <a:t>=0.3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F6501-5F52-4F18-87B6-A8EB66C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9765"/>
            <a:ext cx="3818273" cy="23776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5ADC0-97D8-49B7-94D1-186BF4CA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60131"/>
            <a:ext cx="6457950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78CDD0-37D4-43A5-87C8-DA0A6CB0B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72" y="1512069"/>
            <a:ext cx="2764959" cy="2368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0A014A-7D57-4F94-BDFF-8DBBD05CE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538" y="1439765"/>
            <a:ext cx="2997781" cy="254215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AAE3C52-20BC-4C42-B0FF-3EE36C051F24}"/>
              </a:ext>
            </a:extLst>
          </p:cNvPr>
          <p:cNvSpPr txBox="1"/>
          <p:nvPr/>
        </p:nvSpPr>
        <p:spPr>
          <a:xfrm>
            <a:off x="1345278" y="3817411"/>
            <a:ext cx="21445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EVM:-34.544dB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:-47.223dB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6913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018DE7-4615-4C9D-8709-F704A0568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A8286-9D9B-427B-BD1B-A3EB6EA0A3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B4FABF7-BCDD-42EE-8F11-9444C57B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Tx </a:t>
            </a:r>
            <a:r>
              <a:rPr lang="en-US" altLang="zh-CN" dirty="0" err="1"/>
              <a:t>GainImbalance</a:t>
            </a:r>
            <a:r>
              <a:rPr lang="en-US" altLang="zh-CN" dirty="0"/>
              <a:t>=0.3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B56B31-AEE9-4D24-9323-280247DE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71271"/>
            <a:ext cx="3471036" cy="20577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A820E7-3DAC-4FFF-95F6-179F63EC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65806"/>
            <a:ext cx="6677025" cy="1666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270DF-59AF-4686-B08E-607024C6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874" y="1442997"/>
            <a:ext cx="2631871" cy="2248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2FFA63-C219-4C7E-A00B-E3E6E83E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554" y="1442997"/>
            <a:ext cx="3864833" cy="326898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55E42826-1F5E-4462-89D1-2A1E932913D2}"/>
              </a:ext>
            </a:extLst>
          </p:cNvPr>
          <p:cNvSpPr txBox="1"/>
          <p:nvPr/>
        </p:nvSpPr>
        <p:spPr>
          <a:xfrm>
            <a:off x="1037431" y="3603903"/>
            <a:ext cx="22091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EVM:-34.746dB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:-47.117dB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9042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46A9A4-1703-478B-AEFF-C7B10A8F59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303492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14DCD-4EA0-497F-B9AE-761653DEA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640495-8256-4894-9DFE-7FCEF83E3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AD296-CEFC-4DEE-83A2-C80D028C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26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8E277-DCBA-477E-9756-4128F485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EA6867-EE81-49DE-9EAD-0F2A6B4F3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8DDA9A8-7811-4A4F-A63E-9C24792D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</a:t>
            </a:r>
            <a:r>
              <a:rPr lang="en-US" altLang="zh-CN" dirty="0" err="1"/>
              <a:t>IQoffset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731EC85-314C-4E23-9C44-1C0441896F8A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449201" y="2187876"/>
          <a:ext cx="11432080" cy="342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59571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-41.065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8991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-33.456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59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95DAFE-1B20-4B6B-B47E-1279C0809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F21681-ACE3-4381-8C8F-4BF92B765A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CDB757D-F7A5-4A56-9792-4EF60540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Test Tx </a:t>
            </a:r>
            <a:r>
              <a:rPr lang="en-US" altLang="zh-CN" dirty="0" err="1"/>
              <a:t>IQoffset</a:t>
            </a:r>
            <a:r>
              <a:rPr lang="en-US" altLang="zh-CN" dirty="0"/>
              <a:t>=0.4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9F938-9B6A-4778-A6C2-0AADA98B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89399" cy="2244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086E2-EE3A-4EC4-B56C-DD5D0F1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48840"/>
            <a:ext cx="6543675" cy="1619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7708B3-08C3-4A92-8187-D2005F22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14509"/>
            <a:ext cx="3066875" cy="2627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BA9F07-4D6D-4925-85D0-8EC3E003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896" y="1387160"/>
            <a:ext cx="3169903" cy="2700288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2B2E331-1C89-43A4-BC94-FE4D8BDECECF}"/>
              </a:ext>
            </a:extLst>
          </p:cNvPr>
          <p:cNvSpPr txBox="1"/>
          <p:nvPr/>
        </p:nvSpPr>
        <p:spPr>
          <a:xfrm>
            <a:off x="1192252" y="3688055"/>
            <a:ext cx="218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EVM:-32.981dB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:-42.814dB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9050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297FA-908D-4230-A705-229F5C6868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D7E4BE-2359-4AD8-BA1C-78E0FD981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9258A9-4A4C-4632-96BD-C3C2B4A1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Single </a:t>
            </a:r>
            <a:r>
              <a:rPr lang="en-US" altLang="zh-CN" dirty="0" err="1"/>
              <a:t>RFImp</a:t>
            </a:r>
            <a:r>
              <a:rPr lang="en-US" altLang="zh-CN" dirty="0"/>
              <a:t> Sim </a:t>
            </a:r>
            <a:r>
              <a:rPr lang="en-US" altLang="zh-CN" dirty="0" err="1"/>
              <a:t>IQoffset</a:t>
            </a:r>
            <a:r>
              <a:rPr lang="en-US" altLang="zh-CN" dirty="0"/>
              <a:t>=0.4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28D12-45CD-4295-9598-ED375D78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70281"/>
            <a:ext cx="3741560" cy="1934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7645B5-B3FB-419A-9AF2-93621D6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64" y="1314509"/>
            <a:ext cx="3043872" cy="25799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7DCB5B-92AD-45F4-BA9F-48D29EBE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857" y="1494956"/>
            <a:ext cx="2585164" cy="2219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1DA1A3-12F2-4096-90C2-ECEF0D2E5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297423"/>
            <a:ext cx="6553200" cy="1647825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CAA027F4-E157-479A-9D19-2E7DE28099C7}"/>
              </a:ext>
            </a:extLst>
          </p:cNvPr>
          <p:cNvSpPr txBox="1"/>
          <p:nvPr/>
        </p:nvSpPr>
        <p:spPr>
          <a:xfrm>
            <a:off x="1332211" y="3617430"/>
            <a:ext cx="21297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EVM:-33.456dB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:-42.827dB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3003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BC759-E8E5-4CA5-814D-17D84E97B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CB030C-934C-4B3E-A9F5-1725E7B795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87EF0E-39D6-430A-857B-E7A20A7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03829-D9B2-4419-82DE-E9C688A1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989139" cy="4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02A94E-436C-4BB8-A936-CDD0AC4F0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3543DC-9E42-40BB-8E5A-65E7F66718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882FD71-5B8E-4308-992F-7D800FC3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Ideal Signal 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FEA8F4E-712E-48BB-BBE3-4B26F96CC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18310"/>
              </p:ext>
            </p:extLst>
          </p:nvPr>
        </p:nvGraphicFramePr>
        <p:xfrm>
          <a:off x="294640" y="1576976"/>
          <a:ext cx="11592560" cy="41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310096893"/>
                    </a:ext>
                  </a:extLst>
                </a:gridCol>
                <a:gridCol w="1296521">
                  <a:extLst>
                    <a:ext uri="{9D8B030D-6E8A-4147-A177-3AD203B41FA5}">
                      <a16:colId xmlns:a16="http://schemas.microsoft.com/office/drawing/2014/main" val="1387353986"/>
                    </a:ext>
                  </a:extLst>
                </a:gridCol>
                <a:gridCol w="1462031">
                  <a:extLst>
                    <a:ext uri="{9D8B030D-6E8A-4147-A177-3AD203B41FA5}">
                      <a16:colId xmlns:a16="http://schemas.microsoft.com/office/drawing/2014/main" val="3176249396"/>
                    </a:ext>
                  </a:extLst>
                </a:gridCol>
                <a:gridCol w="1360501">
                  <a:extLst>
                    <a:ext uri="{9D8B030D-6E8A-4147-A177-3AD203B41FA5}">
                      <a16:colId xmlns:a16="http://schemas.microsoft.com/office/drawing/2014/main" val="3918196965"/>
                    </a:ext>
                  </a:extLst>
                </a:gridCol>
                <a:gridCol w="1492490">
                  <a:extLst>
                    <a:ext uri="{9D8B030D-6E8A-4147-A177-3AD203B41FA5}">
                      <a16:colId xmlns:a16="http://schemas.microsoft.com/office/drawing/2014/main" val="3557186734"/>
                    </a:ext>
                  </a:extLst>
                </a:gridCol>
                <a:gridCol w="1360501">
                  <a:extLst>
                    <a:ext uri="{9D8B030D-6E8A-4147-A177-3AD203B41FA5}">
                      <a16:colId xmlns:a16="http://schemas.microsoft.com/office/drawing/2014/main" val="2916317352"/>
                    </a:ext>
                  </a:extLst>
                </a:gridCol>
                <a:gridCol w="1431572">
                  <a:extLst>
                    <a:ext uri="{9D8B030D-6E8A-4147-A177-3AD203B41FA5}">
                      <a16:colId xmlns:a16="http://schemas.microsoft.com/office/drawing/2014/main" val="3743520887"/>
                    </a:ext>
                  </a:extLst>
                </a:gridCol>
                <a:gridCol w="1878304">
                  <a:extLst>
                    <a:ext uri="{9D8B030D-6E8A-4147-A177-3AD203B41FA5}">
                      <a16:colId xmlns:a16="http://schemas.microsoft.com/office/drawing/2014/main" val="192941214"/>
                    </a:ext>
                  </a:extLst>
                </a:gridCol>
              </a:tblGrid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Cable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Tx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Sensitivity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Intermodulation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40868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Upper_</a:t>
                      </a:r>
                    </a:p>
                    <a:p>
                      <a:r>
                        <a:rPr lang="en-US" altLang="zh-CN" dirty="0"/>
                        <a:t>ACLR(dB)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Lower_</a:t>
                      </a:r>
                    </a:p>
                    <a:p>
                      <a:r>
                        <a:rPr lang="en-US" altLang="zh-CN" dirty="0"/>
                        <a:t>ACLR(dB)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6198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38566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39027"/>
                  </a:ext>
                </a:extLst>
              </a:tr>
              <a:tr h="820493"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6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54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E564C4-29EF-46DD-A19D-C80FB907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77B256-9644-4F14-B23D-B92738F600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07561B-F338-47D7-98E3-DFFCDD27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Combine </a:t>
            </a:r>
            <a:r>
              <a:rPr lang="en-US" altLang="zh-CN" dirty="0" err="1"/>
              <a:t>RFImp</a:t>
            </a:r>
            <a:r>
              <a:rPr lang="en-US" altLang="zh-CN" dirty="0"/>
              <a:t> Test Compare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74DB489-E4CE-4853-A7B9-625B93691361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369277" y="2187876"/>
          <a:ext cx="11512000" cy="292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-45.294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-46.33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7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54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5E9F3-3970-469E-9FE7-5FA6183BA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58B940-705E-4F3A-8992-56BBA202FC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8AB42E-FE33-4BB4-8067-65BFB14B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VXT Combine </a:t>
            </a:r>
            <a:r>
              <a:rPr lang="en-US" altLang="zh-CN" dirty="0" err="1"/>
              <a:t>RFImp</a:t>
            </a:r>
            <a:r>
              <a:rPr lang="en-US" altLang="zh-CN" dirty="0"/>
              <a:t> Change 10dB Test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272454-7291-4196-98A9-9B88A7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2303"/>
            <a:ext cx="2998674" cy="22490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5636EB-53C7-4113-A132-23A7471B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57" y="1422303"/>
            <a:ext cx="4206387" cy="23454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B63DAB-54CA-4179-973E-C8DA5314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02" y="1499409"/>
            <a:ext cx="3918805" cy="21912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B4EC6E-E38D-4873-9A24-78DB80008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505685"/>
            <a:ext cx="10172700" cy="2095500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191607" y="3717183"/>
            <a:ext cx="20717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EVM:-37.388dB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:-40.8dB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26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9C705-4F75-4E61-BBE2-B6480DA78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D18C1-2E01-422D-9D25-587AE216CF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C59B9-BD96-4AD3-8F1B-2B84CDA8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Combine </a:t>
            </a:r>
            <a:r>
              <a:rPr lang="en-US" altLang="zh-CN" dirty="0" err="1"/>
              <a:t>RFImp</a:t>
            </a:r>
            <a:r>
              <a:rPr lang="en-US" altLang="zh-CN" dirty="0"/>
              <a:t> Change 10dB Sim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476B-FBCF-458F-BEBC-CAA32C82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3733797" cy="23336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369BBD-058E-4142-B2F2-CB0B1E74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97057"/>
            <a:ext cx="10306050" cy="1447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D4ABCD-B2C7-485A-BAEE-5326091F8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73" y="1481834"/>
            <a:ext cx="3816827" cy="21105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D56A0B-0F04-49AB-8410-B92FB2F5E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01" y="1482318"/>
            <a:ext cx="4002332" cy="2221589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1147646" y="4011982"/>
            <a:ext cx="22415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EVM:-37.69dB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:-41.316dB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3724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25F5D-344E-4D1E-AA10-4F645E6FD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EF397-6F25-4BB1-A3D0-E6180BEA1C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B64F0CC-A75E-4EA6-85B0-81E2EC8F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D26C58-8AD2-4ADB-90EB-66FFF6486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7362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39217-CFB5-44E3-AD92-C5A6F5FE6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90861-A5F9-4BDE-869F-736E40C33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1D924A-777A-4024-9445-C83300B3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VXT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BC12A2-B9A2-4003-9730-647E9DD7B1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420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185.612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18.332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323.36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333.448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-10.194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-10.461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44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Sensitivity VXT Single </a:t>
            </a:r>
            <a:r>
              <a:rPr lang="en-US" altLang="zh-CN" dirty="0" err="1"/>
              <a:t>RFImp</a:t>
            </a:r>
            <a:r>
              <a:rPr lang="en-US" altLang="zh-CN" dirty="0"/>
              <a:t> Test Noise Figure=7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E56357-E5D7-461F-BB82-EE04ABB6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2" y="4584895"/>
            <a:ext cx="6191250" cy="1352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A2C868-6709-4FB9-A8DC-BE96119C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2024472"/>
            <a:ext cx="4610100" cy="1276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2A4907-FCE5-43E7-A4B0-EC145B516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3612358"/>
            <a:ext cx="4591050" cy="1171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0D86DA-E90D-430E-92FC-164BC2D79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514" y="1359726"/>
            <a:ext cx="3541036" cy="33038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E0B28-B319-4BE2-8E96-0C6AA3520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180" y="1569039"/>
            <a:ext cx="3965694" cy="2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0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Noise Figure=7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257ED9-AD43-41AE-B1A2-04224CA7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13" y="1314509"/>
            <a:ext cx="3339626" cy="3118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5E16EA-7200-4B59-A7DB-62FE8865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8" y="1579697"/>
            <a:ext cx="4167205" cy="2130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55F373-8283-44F5-A382-4DC005D8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913928"/>
            <a:ext cx="6200775" cy="1057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58B495-660E-4BBD-8DCF-A931B5FAB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292" y="1456401"/>
            <a:ext cx="4343400" cy="962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CC879-7BBC-462C-B8B6-1B67AAB57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292" y="2560318"/>
            <a:ext cx="3867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86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B5584-01F5-47C7-9F34-C247069F1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4A818-B942-4768-9436-1692FAC6A6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5E2CED-F1F1-47F6-A96A-B079CAB0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PhaseNoise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0B59B3-B792-4B75-BED8-BBD60C20A3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PhaseNoise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76.216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10.453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105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2C2C3-168E-4149-9460-52A941C32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E1C75-091C-435F-B6C1-B8F484286A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D533F3-0986-40BB-8665-A8D4F955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949C8-9FAD-4E5B-AC79-086EF837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100225" cy="1560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DF2669-B1A2-46CC-9024-455B6DEE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64294"/>
            <a:ext cx="622935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D8B76E-83BC-4EB1-AD7E-B29FC8A2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075" y="1427865"/>
            <a:ext cx="2690429" cy="2453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F96E7E-A370-4C7C-89A9-97B63BF9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53" y="1518149"/>
            <a:ext cx="3086100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B83A1E-8DA3-4568-B5D5-4C30D308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153" y="2810552"/>
            <a:ext cx="39909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C4FA4-4281-48CC-A47B-FC18886FC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052C78-4A16-4F32-BB24-FD3947E9E8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1A335F7-A94D-4E41-97D4-5EE26993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474402-F6C3-45B3-9F0A-C62BDA67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86200" cy="2024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A23C10-6F51-44FB-B4C0-043B60AB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15162"/>
            <a:ext cx="6276975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A7A870-0E5B-44F3-BC8B-23DE5114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80" y="3435230"/>
            <a:ext cx="3695700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8118B7-5BE5-4F6F-8A42-59D644B0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380" y="1920430"/>
            <a:ext cx="43148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E85D7-42B7-4BD0-BCC0-BC8F28EF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93" y="1339863"/>
            <a:ext cx="2883594" cy="25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5889-942E-417E-9561-35D1C2C2A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9ABE7-9A27-451C-B35E-508098CBDF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D4C2EE-7CD1-465C-91B7-64F867F4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Test Tx Ideal Signal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7522E6-E20F-45B7-A1BC-624171B5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564729" cy="19235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96FC7-6EDA-482E-8E6D-BBCF86C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1595"/>
            <a:ext cx="10210800" cy="2085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C26ACF-9522-44BB-9E02-2809254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930" y="1453976"/>
            <a:ext cx="3781651" cy="20859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2FE5B5-2994-4C98-AD3B-EA65DF73E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941" y="1639798"/>
            <a:ext cx="3735201" cy="2085976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805538" y="3323368"/>
            <a:ext cx="220839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offset:-47.392dB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232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DFF52-243C-44D5-A8E2-DE2AD8014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527DB5-522B-4584-88F8-8FEB4C3FC2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376CFD-D0E2-467D-A593-2BDCDFB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BAC0C51-19A0-459B-8CD5-80B42D7A1A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151.952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030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1677-AAAC-411B-BE4D-BC3B2451B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5222A-952F-4F08-BFA5-D9F93CCD2E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08F3A4-9ED7-4138-8C6B-5F084D38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102AB-5D9C-4DA1-BA94-4657A189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38968" cy="1773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1D4592-6E03-45D9-9CB0-9EE86C20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95030"/>
            <a:ext cx="6143625" cy="990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526B19-6766-419D-8B58-87D7B7A54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13" y="1588311"/>
            <a:ext cx="38100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C6493A-DD32-42DF-8CAA-96721D0E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413" y="2611877"/>
            <a:ext cx="338137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43655A-3551-4DAC-A613-5448E6C7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96" y="1370282"/>
            <a:ext cx="3162706" cy="28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6A0F7-5684-4130-B53B-03E618AFD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4D59C-C03F-4205-A0DB-534E86B45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2DACD4E-F15F-49A3-9140-15CCBD20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BB74E7-0D9E-4914-ABDE-CA1AB5C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9876"/>
            <a:ext cx="4480140" cy="2258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201C9-BB1D-44DA-8E2E-B98908DD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761" y="1416760"/>
            <a:ext cx="2602729" cy="2364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B8905-DA44-4C7F-AC6A-B79219DE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78" y="1469876"/>
            <a:ext cx="4257675" cy="885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55661-920B-447B-8D0A-7971E0B77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178" y="2619375"/>
            <a:ext cx="3943350" cy="80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5A8A4-CADA-413D-A782-3C32DFC23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91" y="4325610"/>
            <a:ext cx="62293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2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1C087-CFC0-4460-BAA1-453A340A1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1D262-9597-4921-883B-AEF7E08987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E41642B-FF5F-4027-885C-63901913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FBDBB-89E1-4106-9770-3685F5BF9B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84.547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655.333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-15.904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-16.328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82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ED263A-B484-4DEE-B823-82A7FFD7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7E6200-0E0C-4B30-9D3E-7A76F57628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F035DD-630F-4A72-87CC-9C6699A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CE750-0BE6-46A9-8686-00B9A1D5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0691"/>
            <a:ext cx="4407232" cy="2235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40F259-6F54-4435-9AFA-C9C5765C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25940"/>
            <a:ext cx="6219825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80C688-0411-4970-8578-2EB11853D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74102"/>
            <a:ext cx="38004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FDBA71-FAA4-450A-89CC-EFF28EF3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417929"/>
            <a:ext cx="3505200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90929B-B9D1-4EAE-B49E-1D28A0863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13" y="1370282"/>
            <a:ext cx="3268987" cy="29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4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11F7E-6D43-4419-9BCD-6BA66249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DF960-E551-4A33-B4F6-3A87E7157B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98A99F5-535D-4986-A2C4-3D00D2A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BA8E9-4E8C-4A59-BA2C-73BAE016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25096" cy="1763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B15D4-6C89-4777-B0F6-88F3911C9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9518"/>
            <a:ext cx="61626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BE2F71-10F3-455B-8A71-C337D2B1A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1" y="3222652"/>
            <a:ext cx="4229100" cy="866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F80F1F-D921-4B06-8A75-86836504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1845263"/>
            <a:ext cx="4124325" cy="1057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55A83-6E62-45AC-9741-5EF69E4DB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297" y="1379434"/>
            <a:ext cx="3409269" cy="30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25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0C919-EC4E-44A5-8372-5BE3278A2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01592-F00A-4503-BDE1-D9C7F94E1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83596E-EACE-4128-9042-6DC52B35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F2A2C02-D960-4B8D-9DC5-4AAFE55067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ADC_</a:t>
                      </a:r>
                    </a:p>
                    <a:p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1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75C89-4323-496C-9FAA-07912D563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E1F483-5B58-4990-ABE0-9060D10B8C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98052D2-A2E3-4BBF-AB61-E7A24D4C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34E131-BBBC-4A44-A0EB-1DEDB719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74" y="1257754"/>
            <a:ext cx="3701989" cy="33051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CE9C59-AAAA-47F5-9473-11922811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27" y="1474861"/>
            <a:ext cx="28194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4ED49-F350-4831-8AFA-3D45E728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27" y="2232577"/>
            <a:ext cx="3924300" cy="923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5272A5-A535-4945-9DFE-4981397D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75" y="1587806"/>
            <a:ext cx="4352283" cy="2240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1498D1-95C7-4E1D-909F-787073CF5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93" y="4863003"/>
            <a:ext cx="6238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6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F8447D-92E0-47F5-909F-DEBD294C2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56CB7A-85F8-498F-BF74-1E150DB321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F9FA55-A76D-452D-B220-274EEEBA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4FC0D-ACA3-47B0-9B88-D40D9CD5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3229379" cy="1697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D1B340-F080-4EDE-B8F0-E6E1E3F9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617" y="1361081"/>
            <a:ext cx="3387118" cy="3053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B43E1E-85D1-42DE-8CF3-959EF912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510" y="1749170"/>
            <a:ext cx="3705225" cy="790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ACB2FB-EF75-43B6-ACD3-286F1A27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510" y="2887633"/>
            <a:ext cx="4333875" cy="8286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88C648-021E-4A2D-B380-B5D916FE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681952"/>
            <a:ext cx="6200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77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82D65-BDC0-43D9-8AF2-5D183FE68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E1849F-A759-4BE4-8EA1-558BDB25CB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70E047E-2CFC-4A94-B89F-9A9BF33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060465-0D84-435A-BB9C-D05662583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135.736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186.985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209.631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5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B9DDF-7A6A-4D2D-9F38-6C0558DEB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E7DFE2-E61F-401F-BE0F-18859C4E29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90CFBFF-6BC5-452B-A297-7A6A46C9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Tx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42B6D-C46E-4DEC-9B9E-5BFE503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39568"/>
            <a:ext cx="3343091" cy="2089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547EB2-57BC-4820-B6A7-35DFC7C4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57"/>
          <a:stretch/>
        </p:blipFill>
        <p:spPr>
          <a:xfrm>
            <a:off x="775774" y="4699053"/>
            <a:ext cx="10248900" cy="8193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688791-C236-42EC-B824-8EF415D45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32" y="1523492"/>
            <a:ext cx="3827585" cy="21346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1CF23E-5622-4905-867E-ED5D6BB7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77" y="1525647"/>
            <a:ext cx="3994638" cy="2224287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30C0BBCA-F841-49E1-AFD5-77F22C2738CE}"/>
              </a:ext>
            </a:extLst>
          </p:cNvPr>
          <p:cNvSpPr txBox="1"/>
          <p:nvPr/>
        </p:nvSpPr>
        <p:spPr>
          <a:xfrm>
            <a:off x="901462" y="3554247"/>
            <a:ext cx="21269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EVM:-49.847dB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:-47.147dB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268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D4A2EF-998C-4427-9E8A-30967EE6F0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14509"/>
            <a:ext cx="3439395" cy="17363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76982-DC19-46E3-8335-6C0754259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4FB0EC-A096-4167-BA38-F0E093547C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4B3299-1793-4F7F-8D50-4C2099F2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5dB)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67591-0206-4E30-BDC6-FC45C4FC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8976"/>
            <a:ext cx="7239817" cy="994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016E7B-1309-4EE7-96FE-C9E6A66D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07" y="1314509"/>
            <a:ext cx="3439395" cy="3099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0CC795-31F5-4629-A688-0204F1FB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924" y="1460319"/>
            <a:ext cx="395287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FA0EA2-8BFF-43FD-834D-9CA708689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24" y="2443919"/>
            <a:ext cx="33337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C1D6E-FC28-4ED1-AE8F-D0E41E5FE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C5D34E-56D4-4148-BB7B-F119694BD2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45E9B6E-5811-4BD4-8142-C9B3F550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5dB)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36B6F8-E096-4781-B08C-9BCE23E7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53" y="1219104"/>
            <a:ext cx="3369046" cy="303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EEA7D5-3DB9-4C31-8EF5-3574868B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025" y="1606919"/>
            <a:ext cx="35052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F47E27-CF91-4330-8EF7-1B84CFDD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742291"/>
            <a:ext cx="4229100" cy="933450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722EEB8-AB0A-47C2-BF41-C54A902BB0E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449201" y="1370282"/>
            <a:ext cx="3965464" cy="2183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585049-AA5A-4099-A524-3289B21A8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35218"/>
            <a:ext cx="6871754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8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D88CE9-5015-469E-8B96-D2E00160B5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688426" cy="235356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E0B90-8861-4FC0-BBD9-C57FC8442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A7F915-4B4D-4E41-BAE4-DD4C218C65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95F3E5-0C19-4819-A792-A54AB595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D43C09-A8AC-4D53-90E0-9DAC5533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8" y="4398947"/>
            <a:ext cx="61722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A0AE2E-4C19-40A1-AF14-9B4BFC2C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36" y="1508194"/>
            <a:ext cx="4371975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C0AF91-D742-499B-B340-EEA6E3C3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36" y="2933388"/>
            <a:ext cx="41814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7E949B-6534-4664-9172-2ACB1A72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11" y="1508194"/>
            <a:ext cx="2760470" cy="24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99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F6630A-1A62-4FC2-AA3E-AE46463046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018587" cy="197709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AAB530-A5D6-4C61-9A81-5F002C1F1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1BFBA-09B1-42FC-932C-C7FB6DB05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16F3CF-6191-4B8A-90FD-BFB00D79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7A38-A297-4AB4-9A4A-45C5ED03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33659"/>
            <a:ext cx="6153150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2F6737-B4C1-4853-BE5F-CCEAB888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13" y="1370282"/>
            <a:ext cx="4457700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315FB3-66B8-4F1C-B172-E48C7B1C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788" y="2625108"/>
            <a:ext cx="409575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0250E5-F278-4CD5-BA78-68C985E30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281" y="1334009"/>
            <a:ext cx="3119438" cy="27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7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B3C8A8-8CDD-4B60-8304-7153160B0C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1816"/>
            <a:ext cx="4959437" cy="23990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E0CD78-9EB2-4B56-8149-14982BB6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5820"/>
            <a:ext cx="5524500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6125D4-34CA-4811-878F-919FE490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58" y="1385522"/>
            <a:ext cx="3335304" cy="2699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4E724F-BA44-4543-89AE-F503EDC0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8" y="5196840"/>
            <a:ext cx="366712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E6943E-4F37-47CB-A19C-E831983F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58" y="4365820"/>
            <a:ext cx="45720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0559A9-343E-4478-A111-BE2D19E231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467000"/>
            <a:ext cx="4733893" cy="23938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35BDB-0B96-4CA8-B4A3-4CCC36A4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903"/>
            <a:ext cx="4905119" cy="91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89FC09-48D3-40E3-BD8F-D7A2B9D6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0" y="5078262"/>
            <a:ext cx="406717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C632CD-B99A-4516-B356-62A6B316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4220336"/>
            <a:ext cx="369570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280BA2-7443-4556-A61E-45506C4C7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20" y="1432245"/>
            <a:ext cx="3240539" cy="26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7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-70dB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2509BF-D3A8-47F7-B7FF-E37C2220EFE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05097"/>
            <a:ext cx="4874639" cy="242548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DC074-D1FC-4400-B159-0A973FAC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90736"/>
            <a:ext cx="5353050" cy="895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D2420C-EFF3-49A4-9655-F551A46B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65" y="1281644"/>
            <a:ext cx="4067175" cy="3228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8C7B2-B09E-4E1F-8E9A-89714CF9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865" y="5533822"/>
            <a:ext cx="461962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BDEE54-31E1-4D6E-A222-D92A35ECE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865" y="4687478"/>
            <a:ext cx="3810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9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25686D-CF6F-429C-B97B-9DB56E0159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70282"/>
            <a:ext cx="4790883" cy="2403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436BA-0CC1-44BA-A46E-A5310E39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2" y="4624459"/>
            <a:ext cx="4772025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61A877-2F71-4CE5-A4EE-FD83F315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47" y="1394743"/>
            <a:ext cx="3714115" cy="299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190E76-E96C-4FCB-B26A-FEF620DC5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47" y="4624459"/>
            <a:ext cx="309562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2AD08F-61FD-42F8-A961-A31CE7E1C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847" y="5612529"/>
            <a:ext cx="4219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77AF8-DB5F-4450-9AEB-BE2A380A6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22C0E-DC19-47ED-BCAF-CDE69E7C4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D12845-0D5C-4F30-98BF-6F054DA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Tx Ideal Signal VXT SEM VS Sim SEM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F2DBD-CB7D-4D72-B8EC-106894DE47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55362B-C9CA-4635-BDA9-95F313CA48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64206"/>
            <a:ext cx="4892932" cy="23195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442AC3-BBC1-40BA-B440-8BE108CF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44706"/>
            <a:ext cx="5048250" cy="1047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5AE9C2-19EB-46E0-AB8F-87A08E73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451" y="1411753"/>
            <a:ext cx="3428416" cy="2798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46185E-A853-4199-A095-6CA636A8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451" y="4443095"/>
            <a:ext cx="3781425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26114F-828F-495B-8AB0-D42498B0C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451" y="5349875"/>
            <a:ext cx="46291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9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09D725-08B8-4F8B-8289-9D29D6D3212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0425"/>
            <a:ext cx="4265645" cy="215705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69A93-56C5-4288-AC32-6D7F4D3E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2140"/>
            <a:ext cx="50958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94090D-F086-49F2-82AA-98EC302F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22" y="1427180"/>
            <a:ext cx="3348355" cy="2711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5C26BF-DFD6-4240-840A-03B004C6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822" y="4291486"/>
            <a:ext cx="396240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F51B66-E9EA-4879-8ACE-4BAF7BBC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822" y="5127180"/>
            <a:ext cx="3276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2CE40D-5B7A-4E4A-A266-C55B38D4607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8387" y="1561874"/>
            <a:ext cx="5026811" cy="242955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B6CEF1-2F44-4958-A421-697D4EE1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459416"/>
            <a:ext cx="3484880" cy="2825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15EE90-C007-40CC-A4D8-DB0E6055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7" y="4257116"/>
            <a:ext cx="5629275" cy="714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650B1A-6950-40F9-B690-A24212714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87" y="4284658"/>
            <a:ext cx="3933825" cy="628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3DD472-134B-4AE0-B24B-6FB57FE0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587" y="5033119"/>
            <a:ext cx="46196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1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EC1DE1-04DF-4949-A145-386DFA024D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012"/>
            <a:ext cx="4473380" cy="22493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58794C-3F69-423B-BEB8-35097327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40" y="5167018"/>
            <a:ext cx="4257675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AD2D4E-6F23-4D21-981D-482E064E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40" y="4336715"/>
            <a:ext cx="4029075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DBCEA-D226-4DB9-B036-AAEE6AC9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0" y="1512248"/>
            <a:ext cx="3312624" cy="2679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2C27D0-4E73-4F22-8BF9-BC48C90409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35"/>
          <a:stretch/>
        </p:blipFill>
        <p:spPr>
          <a:xfrm>
            <a:off x="449201" y="4283479"/>
            <a:ext cx="4397119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1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5049C9-D7CA-4AEA-965F-51826CA656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3335"/>
            <a:ext cx="5092750" cy="25298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159EB-E417-4F98-820A-E2C682A8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56417"/>
            <a:ext cx="540067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30E471-BF1C-4F05-8DB3-DFE90E1E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71" y="1440609"/>
            <a:ext cx="3278022" cy="2642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F83329-DF5A-4D4D-94FE-57D70B69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971" y="4356417"/>
            <a:ext cx="409575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D8F1A6-FCB4-4858-81C4-F1B839D4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971" y="5198940"/>
            <a:ext cx="4572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D2B8E9-5A1A-4A6C-AC51-EA3639FD41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2824" y="1637127"/>
            <a:ext cx="4706304" cy="235315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E2F62-DDF0-4EB4-9161-3BC069BE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1" y="1434035"/>
            <a:ext cx="3455988" cy="2804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325D5A-C51A-4A9D-A327-ADEDEBF5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01" y="4392386"/>
            <a:ext cx="380047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1B806-FBC1-444D-8D42-AC9F205C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201" y="5382072"/>
            <a:ext cx="4448175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0F7D6-E33F-446F-908E-6E60B0885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4" y="4440006"/>
            <a:ext cx="4953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3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9BFC36-40B3-4A7E-BBF9-7BDB1363E2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8872"/>
            <a:ext cx="4808680" cy="231239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242BE3-B032-4E65-9505-F016A71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01" y="1467702"/>
            <a:ext cx="3373438" cy="2700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ED622-607C-4611-B9DD-6A100886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42409"/>
            <a:ext cx="51816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E5C67E-F871-4A91-9733-D5FC3A5E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81" y="4254099"/>
            <a:ext cx="462915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D32AD-F94F-4C08-A6F7-64B924156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81" y="5084826"/>
            <a:ext cx="3781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Test Sensitivity Ideal Signal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66" y="138986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5" y="1569710"/>
            <a:ext cx="4246505" cy="21317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BC927C-9AC9-4861-B91A-8D4E728C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" y="4516766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7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2B4DD3A-279B-4AFF-9CB4-EC670E97EC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14509"/>
            <a:ext cx="4711369" cy="239405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58741-E6E8-4993-9215-DC188508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38867"/>
            <a:ext cx="4724400" cy="723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D33663-1EBC-4A19-803D-9FF6FC77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12" y="1370282"/>
            <a:ext cx="3434479" cy="2765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A6DD87-F207-49BE-A7DD-B9B673C10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712" y="5226883"/>
            <a:ext cx="414337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9C15AB-8C73-4C0F-9D97-4FD031B06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712" y="4272819"/>
            <a:ext cx="3848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6.304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4266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98B93-9692-484A-A5FC-0FBD1E91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40" y="4059809"/>
            <a:ext cx="5105400" cy="990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D50D5F-E32C-47B5-A283-CEC43102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7" y="1314509"/>
            <a:ext cx="4909777" cy="3784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44D04-0EF9-4754-BB6F-31A6E70A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40" y="1758046"/>
            <a:ext cx="3667125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FB8430-A637-4F75-9215-96E487C5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40" y="2842333"/>
            <a:ext cx="4572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8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BB3F5-68BB-4C2D-9738-1E21D884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991100" cy="3818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155A04-79D9-4663-9AC0-944945FC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33" y="2821804"/>
            <a:ext cx="4152900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99ACE9-8F80-47F9-85FC-5AD5243E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33" y="1624218"/>
            <a:ext cx="4048125" cy="819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4FCC1-5E8C-4119-AB4E-0F39F6342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17" y="3791077"/>
            <a:ext cx="4991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36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119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ACC27-0ACA-4928-91F3-B6AA51F8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49457"/>
            <a:ext cx="4188787" cy="20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8A8BB-79F9-4EC2-B6C4-F02C3B76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79034"/>
            <a:ext cx="56673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F73A31-3D60-432A-A77D-2C329900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07" y="1264849"/>
            <a:ext cx="3528016" cy="2693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8B792-032F-4D02-AF08-EDC40C30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007" y="5115490"/>
            <a:ext cx="4676775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22C969-EAB0-4FA2-BBFE-A013AB725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07" y="4274221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62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C66A8B-FD06-4756-9FFB-D72D7D6C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9" y="1386620"/>
            <a:ext cx="4111502" cy="1983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80D975-431A-40D8-9FE8-725DD38F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4" y="4814155"/>
            <a:ext cx="4629150" cy="657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8B91-D5DC-4FB5-9695-1E9412F7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94" y="1245440"/>
            <a:ext cx="3726895" cy="2845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59074F-1060-45F0-AE23-C7A395253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4" y="4354772"/>
            <a:ext cx="35147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2638B9-245D-497E-9B11-DA1F19EA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594" y="5231297"/>
            <a:ext cx="394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9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11.675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7683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5D2B6E-7E20-4FD5-8315-9901C451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128"/>
            <a:ext cx="4027553" cy="1936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01404-9255-42D7-A449-DB39C76A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84418"/>
            <a:ext cx="5257800" cy="885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B7E4DA-5B83-4F26-BADD-C52CF751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4" y="1442228"/>
            <a:ext cx="3269039" cy="2472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DAA16A-ACBC-4029-A88C-9591D084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84" y="4042780"/>
            <a:ext cx="3990975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4DB04F-65B9-49C3-9D79-EE14FFE3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984" y="5145634"/>
            <a:ext cx="4638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482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207C6-9814-4F37-B415-1F688452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498992" cy="2174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FB914F-41BE-44FF-B4D1-C03A330A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82868"/>
            <a:ext cx="5076825" cy="704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FE8E28-03B5-4C9C-AE63-50713D06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370282"/>
            <a:ext cx="3429438" cy="2623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583C56-59A0-43F3-BF87-5C4CC7A8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5149580"/>
            <a:ext cx="40386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8F6D3-78A2-4A47-A939-6DB93914D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20516"/>
            <a:ext cx="33242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0134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8362</TotalTime>
  <Words>3472</Words>
  <Application>Microsoft Office PowerPoint</Application>
  <PresentationFormat>宽屏</PresentationFormat>
  <Paragraphs>1439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47" baseType="lpstr">
      <vt:lpstr>黑体</vt:lpstr>
      <vt:lpstr>Arial</vt:lpstr>
      <vt:lpstr>Franklin Gothic Book</vt:lpstr>
      <vt:lpstr>2017 Keysight Macro LIGHT</vt:lpstr>
      <vt:lpstr>PowerPoint 演示文稿</vt:lpstr>
      <vt:lpstr>测试内容</vt:lpstr>
      <vt:lpstr>Phase 2 Test</vt:lpstr>
      <vt:lpstr>仪表参数测试</vt:lpstr>
      <vt:lpstr>Test Ideal Signal </vt:lpstr>
      <vt:lpstr>VXT Test Tx Ideal Signal</vt:lpstr>
      <vt:lpstr>Sim Tx Ideal Signal</vt:lpstr>
      <vt:lpstr>Tx Ideal Signal VXT SEM VS Sim SEM </vt:lpstr>
      <vt:lpstr>VXT Test Sensitivity Ideal Signal</vt:lpstr>
      <vt:lpstr>Sim Sensitivity Ideal Signal</vt:lpstr>
      <vt:lpstr>VXT Test Narrow Blocking Ideal Signal</vt:lpstr>
      <vt:lpstr>Sim Narrow Blocking Ideal Signal </vt:lpstr>
      <vt:lpstr>VXT Test General Blocking Ideal Signal</vt:lpstr>
      <vt:lpstr>Sim General Blocking Ideal Signal</vt:lpstr>
      <vt:lpstr>VXT Test Intermodulation Ideal Signal</vt:lpstr>
      <vt:lpstr>Sim Intermodulation Ideal Signal</vt:lpstr>
      <vt:lpstr>OTA Test Ideal Signal</vt:lpstr>
      <vt:lpstr>OTA VXT Test Tx Ideal Signal</vt:lpstr>
      <vt:lpstr>OTA Sim Tx Ideal Signal</vt:lpstr>
      <vt:lpstr>OTA Tx Ideal Signal  VXT SEM VS Sim SEM </vt:lpstr>
      <vt:lpstr>OTA VXT Test Sensitivity Ideal Signal</vt:lpstr>
      <vt:lpstr>OTA Sim Sensitivity Ideal Signal</vt:lpstr>
      <vt:lpstr>OTA VXT Test Narrow Blocking Ideal Signal</vt:lpstr>
      <vt:lpstr>OTA Sim Narrow Blocking Ideal Signal</vt:lpstr>
      <vt:lpstr>OTA VXT Test General Blocking Ideal Signal</vt:lpstr>
      <vt:lpstr>OTA Sim General Blocking Ideal Signal</vt:lpstr>
      <vt:lpstr>OTA VXT Test Intermodulation Ideal Signal </vt:lpstr>
      <vt:lpstr>OTA Sim Intermodulation Ideal Signal</vt:lpstr>
      <vt:lpstr>Phase 3 Test</vt:lpstr>
      <vt:lpstr>Tx Single RFImp PA Test</vt:lpstr>
      <vt:lpstr>VXT Test Tx Single RFImp PA=15</vt:lpstr>
      <vt:lpstr>Sim Tx Single RFImp PA=15</vt:lpstr>
      <vt:lpstr>Tx Single RFImp PA=15 VXT SEM VS Sim SEM </vt:lpstr>
      <vt:lpstr>Tx Single RFImp Phase Noise Test Compare</vt:lpstr>
      <vt:lpstr>VXT Test Tx PhaseNoise = [100, -57.133, 1000, -66.072, 1e4, -78.607]</vt:lpstr>
      <vt:lpstr>Sim Tx PhaseNoise = [100, -57.133, 1000, -66.072, 1e4, -78.607]</vt:lpstr>
      <vt:lpstr>VXT SEM VS Sim SEM </vt:lpstr>
      <vt:lpstr>DAC_Nbits Test Compare</vt:lpstr>
      <vt:lpstr>VXT Test Tx DAC_Nbits=10</vt:lpstr>
      <vt:lpstr>Sim Tx DAC_Nbits=10</vt:lpstr>
      <vt:lpstr>VXT SEM VS Sim SEM </vt:lpstr>
      <vt:lpstr>Tx GainImbalance Test Compare</vt:lpstr>
      <vt:lpstr>VXT Test Tx GainImbalance=0.3</vt:lpstr>
      <vt:lpstr>Sim Tx GainImbalance=0.3</vt:lpstr>
      <vt:lpstr>VXT SEM VS Sim SEM </vt:lpstr>
      <vt:lpstr>Tx IQoffset Test Compare</vt:lpstr>
      <vt:lpstr>VXT Test Tx IQoffset=0.4</vt:lpstr>
      <vt:lpstr>Tx Single RFImp Sim IQoffset=0.4</vt:lpstr>
      <vt:lpstr>VXT SEM VS Sim SEM </vt:lpstr>
      <vt:lpstr>Tx Combine RFImp Test Compare</vt:lpstr>
      <vt:lpstr>Tx VXT Combine RFImp Change 10dB Test</vt:lpstr>
      <vt:lpstr>Tx Combine RFImp Change 10dB Sim </vt:lpstr>
      <vt:lpstr>VXT SEM VS Sim SEM </vt:lpstr>
      <vt:lpstr>Sensitivity VXT Single RFImp Noise Figure Test</vt:lpstr>
      <vt:lpstr>Sensitivity VXT Single RFImp Test Noise Figure=7</vt:lpstr>
      <vt:lpstr>Sim Noise Figure=7</vt:lpstr>
      <vt:lpstr>PhaseNoise Test</vt:lpstr>
      <vt:lpstr>VXT PhaseNoise=[100, -32.133, 1000, -41.072, 1e4, -53.607]</vt:lpstr>
      <vt:lpstr>Sim PhaseNoise=[100, -32.133, 1000, -41.072, 1e4, -53.607]</vt:lpstr>
      <vt:lpstr>Gain Imbalance Test</vt:lpstr>
      <vt:lpstr>VXT GainImbalance=20</vt:lpstr>
      <vt:lpstr>Sim GainImbalance=20</vt:lpstr>
      <vt:lpstr>IQ offset Test</vt:lpstr>
      <vt:lpstr>VXT IQ offset=1.2</vt:lpstr>
      <vt:lpstr>Sim IQ offset=1.2</vt:lpstr>
      <vt:lpstr>ADC_Nbits Test</vt:lpstr>
      <vt:lpstr>VXT ADC _Nbits=10</vt:lpstr>
      <vt:lpstr>Sim ADC _Nbits=10</vt:lpstr>
      <vt:lpstr>Combine Test</vt:lpstr>
      <vt:lpstr>VXT Combine Test (Change 5dB)</vt:lpstr>
      <vt:lpstr>Sim Combine Test (Change 5dB)</vt:lpstr>
      <vt:lpstr>VXT Combine Test (Change 10dB)</vt:lpstr>
      <vt:lpstr>Sim Combine Test (Change 10dB)</vt:lpstr>
      <vt:lpstr>VXT Noise Figure=13</vt:lpstr>
      <vt:lpstr>Sim Noise Figure=13</vt:lpstr>
      <vt:lpstr>Phase Noise Test</vt:lpstr>
      <vt:lpstr>VXT Phase Noise =[100, -27.133, 1000, -36.072, 1e4, -48.607]</vt:lpstr>
      <vt:lpstr>Sim Phase Noise =[100, -27.133, 1000, -36.072, 1e4, -48.607]</vt:lpstr>
      <vt:lpstr>GainImbalance Test</vt:lpstr>
      <vt:lpstr>VXT GainImbalance=16</vt:lpstr>
      <vt:lpstr>Sim GainImbalance=16</vt:lpstr>
      <vt:lpstr>IQ offset Test</vt:lpstr>
      <vt:lpstr>VXT IQ offset =0.05</vt:lpstr>
      <vt:lpstr>Sim IQ offset=0.05</vt:lpstr>
      <vt:lpstr>ADC_Nbits Test</vt:lpstr>
      <vt:lpstr>VXT ADC_Nbits=10</vt:lpstr>
      <vt:lpstr>Sim ADC_Nbits=10</vt:lpstr>
      <vt:lpstr>Combine Test</vt:lpstr>
      <vt:lpstr>VXT Combine Test Change 10dB</vt:lpstr>
      <vt:lpstr>Sim Combine Test Change 10dB</vt:lpstr>
      <vt:lpstr>Noise Figure Test</vt:lpstr>
      <vt:lpstr>VXT Noise Figure=13</vt:lpstr>
      <vt:lpstr>Sim Noise Figure=13</vt:lpstr>
      <vt:lpstr>Phase Noise Test</vt:lpstr>
      <vt:lpstr>VXT Phase Noise =[100, -32.133, 1000, -41.072, 1e4, -53.607]</vt:lpstr>
      <vt:lpstr>Sim Phase Noise =[100, -32.133, 1000, -41.072, 1e4, -53.607]</vt:lpstr>
      <vt:lpstr>GainImbalance Test</vt:lpstr>
      <vt:lpstr>VXT GainImbalance=8</vt:lpstr>
      <vt:lpstr>Sim GainImbalance=8</vt:lpstr>
      <vt:lpstr>IQ offset Test</vt:lpstr>
      <vt:lpstr>VXT IQ offset =0.04</vt:lpstr>
      <vt:lpstr>Sim IQ offset=0.04</vt:lpstr>
      <vt:lpstr>ADC_Nbits Test</vt:lpstr>
      <vt:lpstr>VXT ADC_Nbits=10</vt:lpstr>
      <vt:lpstr>Sim ADC_Nbits=10</vt:lpstr>
      <vt:lpstr>Combine Test</vt:lpstr>
      <vt:lpstr>VXT Combine Test Change 5dB</vt:lpstr>
      <vt:lpstr>Sim Combine Test Change 5dB</vt:lpstr>
      <vt:lpstr>VXT Combine Test Change 10dB</vt:lpstr>
      <vt:lpstr>Sim Combine Test Change 10dB</vt:lpstr>
      <vt:lpstr>Noise Figure Test</vt:lpstr>
      <vt:lpstr>VXT Noise Figure=13</vt:lpstr>
      <vt:lpstr>Sim Noise Figure=13</vt:lpstr>
      <vt:lpstr>Phase Noise Test</vt:lpstr>
      <vt:lpstr>VXT Phase Noise =[100, -32.133, 1000, -41.072, 1e4, -53.607]</vt:lpstr>
      <vt:lpstr>Sim Phase Noise =[100, -32.133, 1000, -41.072, 1e4, -53.607]</vt:lpstr>
      <vt:lpstr>GainImbalance Test</vt:lpstr>
      <vt:lpstr>VXT GainImbalance=16</vt:lpstr>
      <vt:lpstr>Sim GainImbalance=16</vt:lpstr>
      <vt:lpstr>IQ offset Test</vt:lpstr>
      <vt:lpstr>VXT IQ offset =0.03</vt:lpstr>
      <vt:lpstr>Sim IQ offset=0.03</vt:lpstr>
      <vt:lpstr>ADC_Nbits Test</vt:lpstr>
      <vt:lpstr>VXT ADC_Nbits=10</vt:lpstr>
      <vt:lpstr>Sim ADC_Nbits=10</vt:lpstr>
      <vt:lpstr>Combine Test</vt:lpstr>
      <vt:lpstr>VXT Combine Test Change 5dB</vt:lpstr>
      <vt:lpstr>Sim Combine Test Change 5dB</vt:lpstr>
      <vt:lpstr>VXT Combine Test Change 10dB</vt:lpstr>
      <vt:lpstr>Sim Combine Test Change 10dB</vt:lpstr>
      <vt:lpstr>OTA Test Para</vt:lpstr>
      <vt:lpstr>OTA Test Result</vt:lpstr>
      <vt:lpstr>Test OTA Tx RFImp</vt:lpstr>
      <vt:lpstr>Sim OTA Tx RFImp</vt:lpstr>
      <vt:lpstr>VXT SEM VS Sim SEM </vt:lpstr>
      <vt:lpstr>Test OTA Sensitivity RFImp </vt:lpstr>
      <vt:lpstr>Sim OTA Sensitivity RFImp </vt:lpstr>
      <vt:lpstr>Test OTA RFImp Narrow Blocking</vt:lpstr>
      <vt:lpstr>Sim OTA RFImp Narrow Blocking</vt:lpstr>
      <vt:lpstr>Test OTA RFImp General Blocking</vt:lpstr>
      <vt:lpstr>Sim OTA RFImp General Blocking</vt:lpstr>
      <vt:lpstr>OTA RFImp Intermodulation Test</vt:lpstr>
      <vt:lpstr>Sim OTA RFImp Intermodulation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Phase2&amp;Phase3 Test</dc:title>
  <dc:creator>Leibo Guo</dc:creator>
  <cp:lastModifiedBy>Leibo Guo</cp:lastModifiedBy>
  <cp:revision>103</cp:revision>
  <dcterms:created xsi:type="dcterms:W3CDTF">2019-03-21T08:56:46Z</dcterms:created>
  <dcterms:modified xsi:type="dcterms:W3CDTF">2019-04-03T05:53:57Z</dcterms:modified>
</cp:coreProperties>
</file>